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61" r:id="rId2"/>
    <p:sldId id="257" r:id="rId3"/>
    <p:sldId id="277" r:id="rId4"/>
    <p:sldId id="265" r:id="rId5"/>
    <p:sldId id="262" r:id="rId6"/>
    <p:sldId id="269" r:id="rId7"/>
    <p:sldId id="278" r:id="rId8"/>
    <p:sldId id="273" r:id="rId9"/>
    <p:sldId id="279" r:id="rId10"/>
    <p:sldId id="280" r:id="rId11"/>
    <p:sldId id="263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ipp Steinmetzger" initials="PS" lastIdx="1" clrIdx="0">
    <p:extLst/>
  </p:cmAuthor>
  <p:cmAuthor id="2" name="lea.weber" initials="l" lastIdx="11" clrIdx="1">
    <p:extLst>
      <p:ext uri="{19B8F6BF-5375-455C-9EA6-DF929625EA0E}">
        <p15:presenceInfo xmlns:p15="http://schemas.microsoft.com/office/powerpoint/2012/main" userId="lea.web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A16"/>
    <a:srgbClr val="124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92" autoAdjust="0"/>
    <p:restoredTop sz="84890" autoAdjust="0"/>
  </p:normalViewPr>
  <p:slideViewPr>
    <p:cSldViewPr snapToGrid="0">
      <p:cViewPr varScale="1">
        <p:scale>
          <a:sx n="77" d="100"/>
          <a:sy n="77" d="100"/>
        </p:scale>
        <p:origin x="210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199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E65464-CBDD-8D42-998D-58F009C6D133}" type="doc">
      <dgm:prSet loTypeId="urn:microsoft.com/office/officeart/2005/8/layout/arrow2" loCatId="" qsTypeId="urn:microsoft.com/office/officeart/2005/8/quickstyle/simple5" qsCatId="simple" csTypeId="urn:microsoft.com/office/officeart/2005/8/colors/accent4_3" csCatId="accent4" phldr="1"/>
      <dgm:spPr/>
    </dgm:pt>
    <dgm:pt modelId="{3642E69E-F746-B242-829F-8283BEA07255}">
      <dgm:prSet phldrT="[Text]" custT="1"/>
      <dgm:spPr/>
      <dgm:t>
        <a:bodyPr/>
        <a:lstStyle/>
        <a:p>
          <a:r>
            <a:rPr lang="de-DE" sz="1100" dirty="0">
              <a:solidFill>
                <a:srgbClr val="FF0000"/>
              </a:solidFill>
            </a:rPr>
            <a:t>Anmeldeschluss: Abgabe der verbindlichen Anmeldung und des Gesundheitsbogens und Überweisung des TN Betrages am xx </a:t>
          </a:r>
        </a:p>
      </dgm:t>
    </dgm:pt>
    <dgm:pt modelId="{83BF5978-10D6-6842-B4E2-D7C7D2695437}" type="parTrans" cxnId="{AB85B50F-D3F3-CA42-82CC-F42007ECA8A8}">
      <dgm:prSet/>
      <dgm:spPr/>
      <dgm:t>
        <a:bodyPr/>
        <a:lstStyle/>
        <a:p>
          <a:endParaRPr lang="de-DE"/>
        </a:p>
      </dgm:t>
    </dgm:pt>
    <dgm:pt modelId="{BA290A46-7C7B-1747-BC88-8ADFB3CEC3C6}" type="sibTrans" cxnId="{AB85B50F-D3F3-CA42-82CC-F42007ECA8A8}">
      <dgm:prSet/>
      <dgm:spPr/>
      <dgm:t>
        <a:bodyPr/>
        <a:lstStyle/>
        <a:p>
          <a:endParaRPr lang="de-DE"/>
        </a:p>
      </dgm:t>
    </dgm:pt>
    <dgm:pt modelId="{9DA5692D-F8CB-A140-B7ED-91B0ED718D91}">
      <dgm:prSet phldrT="[Text]" custT="1"/>
      <dgm:spPr/>
      <dgm:t>
        <a:bodyPr/>
        <a:lstStyle/>
        <a:p>
          <a:r>
            <a:rPr lang="de-DE" sz="1400" dirty="0"/>
            <a:t>Ende kostenfreier Rücktritt</a:t>
          </a:r>
        </a:p>
        <a:p>
          <a:r>
            <a:rPr lang="de-DE" sz="1400" dirty="0"/>
            <a:t>21.12.2018</a:t>
          </a:r>
        </a:p>
      </dgm:t>
    </dgm:pt>
    <dgm:pt modelId="{949E1877-4E85-F446-A3F4-7D3F1C539A40}" type="parTrans" cxnId="{5EBA5698-B37B-8D4B-BA4F-1C119E554B6B}">
      <dgm:prSet/>
      <dgm:spPr/>
      <dgm:t>
        <a:bodyPr/>
        <a:lstStyle/>
        <a:p>
          <a:endParaRPr lang="de-DE"/>
        </a:p>
      </dgm:t>
    </dgm:pt>
    <dgm:pt modelId="{B6750DC1-1B5D-094E-9A3D-781CA1F56434}" type="sibTrans" cxnId="{5EBA5698-B37B-8D4B-BA4F-1C119E554B6B}">
      <dgm:prSet/>
      <dgm:spPr/>
      <dgm:t>
        <a:bodyPr/>
        <a:lstStyle/>
        <a:p>
          <a:endParaRPr lang="de-DE"/>
        </a:p>
      </dgm:t>
    </dgm:pt>
    <dgm:pt modelId="{6A911190-2434-D345-B599-9A8A73F90974}">
      <dgm:prSet phldrT="[Text]" custT="1"/>
      <dgm:spPr/>
      <dgm:t>
        <a:bodyPr/>
        <a:lstStyle/>
        <a:p>
          <a:r>
            <a:rPr lang="de-DE" sz="1400">
              <a:solidFill>
                <a:srgbClr val="FF0000"/>
              </a:solidFill>
            </a:rPr>
            <a:t>Letzter Elternabend/ Materialwochenende o.ä.</a:t>
          </a:r>
          <a:endParaRPr lang="de-DE" sz="1400" dirty="0">
            <a:solidFill>
              <a:srgbClr val="FF0000"/>
            </a:solidFill>
          </a:endParaRPr>
        </a:p>
      </dgm:t>
    </dgm:pt>
    <dgm:pt modelId="{3389384F-8B32-7445-935C-8EB18983A5AD}" type="parTrans" cxnId="{D1A5593F-ABB0-6D49-8726-D2BF47720A18}">
      <dgm:prSet/>
      <dgm:spPr/>
      <dgm:t>
        <a:bodyPr/>
        <a:lstStyle/>
        <a:p>
          <a:endParaRPr lang="de-DE"/>
        </a:p>
      </dgm:t>
    </dgm:pt>
    <dgm:pt modelId="{A1894F05-717E-904F-AD1B-E29901B693B4}" type="sibTrans" cxnId="{D1A5593F-ABB0-6D49-8726-D2BF47720A18}">
      <dgm:prSet/>
      <dgm:spPr/>
      <dgm:t>
        <a:bodyPr/>
        <a:lstStyle/>
        <a:p>
          <a:endParaRPr lang="de-DE"/>
        </a:p>
      </dgm:t>
    </dgm:pt>
    <dgm:pt modelId="{EC479D79-91A5-2A49-9E3D-5E24AE388B36}">
      <dgm:prSet custT="1"/>
      <dgm:spPr/>
      <dgm:t>
        <a:bodyPr/>
        <a:lstStyle/>
        <a:p>
          <a:r>
            <a:rPr lang="de-DE" sz="1800" b="1" dirty="0"/>
            <a:t>Landesfahrt 20.07.-  10.08.2019</a:t>
          </a:r>
        </a:p>
      </dgm:t>
    </dgm:pt>
    <dgm:pt modelId="{1E8517C6-BFE5-1840-BCA8-A876F2DF4BA8}" type="parTrans" cxnId="{83511780-ADFE-DE40-BB2A-BFCA2A7DF076}">
      <dgm:prSet/>
      <dgm:spPr/>
      <dgm:t>
        <a:bodyPr/>
        <a:lstStyle/>
        <a:p>
          <a:endParaRPr lang="de-DE"/>
        </a:p>
      </dgm:t>
    </dgm:pt>
    <dgm:pt modelId="{641233F1-CB2A-B246-9639-14CE72476862}" type="sibTrans" cxnId="{83511780-ADFE-DE40-BB2A-BFCA2A7DF076}">
      <dgm:prSet/>
      <dgm:spPr/>
      <dgm:t>
        <a:bodyPr/>
        <a:lstStyle/>
        <a:p>
          <a:endParaRPr lang="de-DE"/>
        </a:p>
      </dgm:t>
    </dgm:pt>
    <dgm:pt modelId="{6C951A7D-4B28-8640-8407-8305CD89A8BD}" type="pres">
      <dgm:prSet presAssocID="{6DE65464-CBDD-8D42-998D-58F009C6D133}" presName="arrowDiagram" presStyleCnt="0">
        <dgm:presLayoutVars>
          <dgm:chMax val="5"/>
          <dgm:dir/>
          <dgm:resizeHandles val="exact"/>
        </dgm:presLayoutVars>
      </dgm:prSet>
      <dgm:spPr/>
    </dgm:pt>
    <dgm:pt modelId="{81C879BC-82E6-0B4C-A83E-501207AB8AF3}" type="pres">
      <dgm:prSet presAssocID="{6DE65464-CBDD-8D42-998D-58F009C6D133}" presName="arrow" presStyleLbl="bgShp" presStyleIdx="0" presStyleCnt="1" custLinFactNeighborX="-976" custLinFactNeighborY="-1196"/>
      <dgm:spPr>
        <a:solidFill>
          <a:schemeClr val="accent4">
            <a:tint val="40000"/>
            <a:hueOff val="0"/>
            <a:satOff val="0"/>
            <a:lumOff val="0"/>
            <a:alpha val="78000"/>
          </a:schemeClr>
        </a:solidFill>
      </dgm:spPr>
    </dgm:pt>
    <dgm:pt modelId="{42082A62-3102-3146-92A7-3E059D7F866E}" type="pres">
      <dgm:prSet presAssocID="{6DE65464-CBDD-8D42-998D-58F009C6D133}" presName="arrowDiagram4" presStyleCnt="0"/>
      <dgm:spPr/>
    </dgm:pt>
    <dgm:pt modelId="{C055BAB1-CEAA-7B43-9C80-FAC742CDC937}" type="pres">
      <dgm:prSet presAssocID="{3642E69E-F746-B242-829F-8283BEA07255}" presName="bullet4a" presStyleLbl="node1" presStyleIdx="0" presStyleCnt="4"/>
      <dgm:spPr/>
    </dgm:pt>
    <dgm:pt modelId="{C3B52552-EEC7-0040-B907-760B19CDD2A2}" type="pres">
      <dgm:prSet presAssocID="{3642E69E-F746-B242-829F-8283BEA07255}" presName="textBox4a" presStyleLbl="revTx" presStyleIdx="0" presStyleCnt="4" custLinFactY="-100000" custLinFactNeighborX="-59406" custLinFactNeighborY="-102673">
        <dgm:presLayoutVars>
          <dgm:bulletEnabled val="1"/>
        </dgm:presLayoutVars>
      </dgm:prSet>
      <dgm:spPr/>
    </dgm:pt>
    <dgm:pt modelId="{A6100C28-5B5A-5D40-B419-F7FECC4775CA}" type="pres">
      <dgm:prSet presAssocID="{9DA5692D-F8CB-A140-B7ED-91B0ED718D91}" presName="bullet4b" presStyleLbl="node1" presStyleIdx="1" presStyleCnt="4"/>
      <dgm:spPr/>
    </dgm:pt>
    <dgm:pt modelId="{F847F451-9A19-7742-8CB7-A48CA28D7C5C}" type="pres">
      <dgm:prSet presAssocID="{9DA5692D-F8CB-A140-B7ED-91B0ED718D91}" presName="textBox4b" presStyleLbl="revTx" presStyleIdx="1" presStyleCnt="4" custScaleY="86723" custLinFactNeighborY="14748">
        <dgm:presLayoutVars>
          <dgm:bulletEnabled val="1"/>
        </dgm:presLayoutVars>
      </dgm:prSet>
      <dgm:spPr/>
    </dgm:pt>
    <dgm:pt modelId="{DBD94BC0-8DFB-9845-8BAA-898FE12D9BF7}" type="pres">
      <dgm:prSet presAssocID="{6A911190-2434-D345-B599-9A8A73F90974}" presName="bullet4c" presStyleLbl="node1" presStyleIdx="2" presStyleCnt="4" custLinFactNeighborX="-74584" custLinFactNeighborY="12431"/>
      <dgm:spPr/>
    </dgm:pt>
    <dgm:pt modelId="{0E77E50D-6782-004C-98C8-587B619D73CB}" type="pres">
      <dgm:prSet presAssocID="{6A911190-2434-D345-B599-9A8A73F90974}" presName="textBox4c" presStyleLbl="revTx" presStyleIdx="2" presStyleCnt="4" custScaleX="149025" custLinFactNeighborX="-71100" custLinFactNeighborY="-44813">
        <dgm:presLayoutVars>
          <dgm:bulletEnabled val="1"/>
        </dgm:presLayoutVars>
      </dgm:prSet>
      <dgm:spPr/>
    </dgm:pt>
    <dgm:pt modelId="{647BF2A8-8E86-C54B-8E9C-90021078440B}" type="pres">
      <dgm:prSet presAssocID="{EC479D79-91A5-2A49-9E3D-5E24AE388B36}" presName="bullet4d" presStyleLbl="node1" presStyleIdx="3" presStyleCnt="4" custLinFactX="-5595" custLinFactNeighborX="-100000" custLinFactNeighborY="20030"/>
      <dgm:spPr/>
    </dgm:pt>
    <dgm:pt modelId="{28437ABA-CE4F-204E-A88B-E884747C2B8F}" type="pres">
      <dgm:prSet presAssocID="{EC479D79-91A5-2A49-9E3D-5E24AE388B36}" presName="textBox4d" presStyleLbl="revTx" presStyleIdx="3" presStyleCnt="4" custScaleY="66749" custLinFactNeighborX="-85701" custLinFactNeighborY="6468">
        <dgm:presLayoutVars>
          <dgm:bulletEnabled val="1"/>
        </dgm:presLayoutVars>
      </dgm:prSet>
      <dgm:spPr/>
    </dgm:pt>
  </dgm:ptLst>
  <dgm:cxnLst>
    <dgm:cxn modelId="{AB85B50F-D3F3-CA42-82CC-F42007ECA8A8}" srcId="{6DE65464-CBDD-8D42-998D-58F009C6D133}" destId="{3642E69E-F746-B242-829F-8283BEA07255}" srcOrd="0" destOrd="0" parTransId="{83BF5978-10D6-6842-B4E2-D7C7D2695437}" sibTransId="{BA290A46-7C7B-1747-BC88-8ADFB3CEC3C6}"/>
    <dgm:cxn modelId="{D1A5593F-ABB0-6D49-8726-D2BF47720A18}" srcId="{6DE65464-CBDD-8D42-998D-58F009C6D133}" destId="{6A911190-2434-D345-B599-9A8A73F90974}" srcOrd="2" destOrd="0" parTransId="{3389384F-8B32-7445-935C-8EB18983A5AD}" sibTransId="{A1894F05-717E-904F-AD1B-E29901B693B4}"/>
    <dgm:cxn modelId="{B0E54C44-3A14-D943-B956-2E251D795DE4}" type="presOf" srcId="{6DE65464-CBDD-8D42-998D-58F009C6D133}" destId="{6C951A7D-4B28-8640-8407-8305CD89A8BD}" srcOrd="0" destOrd="0" presId="urn:microsoft.com/office/officeart/2005/8/layout/arrow2"/>
    <dgm:cxn modelId="{2B120C7C-8378-B84C-AD6E-C13A1A055D94}" type="presOf" srcId="{EC479D79-91A5-2A49-9E3D-5E24AE388B36}" destId="{28437ABA-CE4F-204E-A88B-E884747C2B8F}" srcOrd="0" destOrd="0" presId="urn:microsoft.com/office/officeart/2005/8/layout/arrow2"/>
    <dgm:cxn modelId="{83511780-ADFE-DE40-BB2A-BFCA2A7DF076}" srcId="{6DE65464-CBDD-8D42-998D-58F009C6D133}" destId="{EC479D79-91A5-2A49-9E3D-5E24AE388B36}" srcOrd="3" destOrd="0" parTransId="{1E8517C6-BFE5-1840-BCA8-A876F2DF4BA8}" sibTransId="{641233F1-CB2A-B246-9639-14CE72476862}"/>
    <dgm:cxn modelId="{5EBA5698-B37B-8D4B-BA4F-1C119E554B6B}" srcId="{6DE65464-CBDD-8D42-998D-58F009C6D133}" destId="{9DA5692D-F8CB-A140-B7ED-91B0ED718D91}" srcOrd="1" destOrd="0" parTransId="{949E1877-4E85-F446-A3F4-7D3F1C539A40}" sibTransId="{B6750DC1-1B5D-094E-9A3D-781CA1F56434}"/>
    <dgm:cxn modelId="{66793CAF-A78F-E040-93C2-A5084392CC7F}" type="presOf" srcId="{3642E69E-F746-B242-829F-8283BEA07255}" destId="{C3B52552-EEC7-0040-B907-760B19CDD2A2}" srcOrd="0" destOrd="0" presId="urn:microsoft.com/office/officeart/2005/8/layout/arrow2"/>
    <dgm:cxn modelId="{A7EC30B4-B7C2-074B-9AB0-16353F381906}" type="presOf" srcId="{9DA5692D-F8CB-A140-B7ED-91B0ED718D91}" destId="{F847F451-9A19-7742-8CB7-A48CA28D7C5C}" srcOrd="0" destOrd="0" presId="urn:microsoft.com/office/officeart/2005/8/layout/arrow2"/>
    <dgm:cxn modelId="{AF7542FF-C97E-294F-95AA-608C7E823755}" type="presOf" srcId="{6A911190-2434-D345-B599-9A8A73F90974}" destId="{0E77E50D-6782-004C-98C8-587B619D73CB}" srcOrd="0" destOrd="0" presId="urn:microsoft.com/office/officeart/2005/8/layout/arrow2"/>
    <dgm:cxn modelId="{9E3990B1-5A21-3540-90DA-B822DD05CC90}" type="presParOf" srcId="{6C951A7D-4B28-8640-8407-8305CD89A8BD}" destId="{81C879BC-82E6-0B4C-A83E-501207AB8AF3}" srcOrd="0" destOrd="0" presId="urn:microsoft.com/office/officeart/2005/8/layout/arrow2"/>
    <dgm:cxn modelId="{B2FE731E-D4A3-754C-AEC7-0FE548134A77}" type="presParOf" srcId="{6C951A7D-4B28-8640-8407-8305CD89A8BD}" destId="{42082A62-3102-3146-92A7-3E059D7F866E}" srcOrd="1" destOrd="0" presId="urn:microsoft.com/office/officeart/2005/8/layout/arrow2"/>
    <dgm:cxn modelId="{D3A7B6E5-578D-8648-B262-EB0099AEB023}" type="presParOf" srcId="{42082A62-3102-3146-92A7-3E059D7F866E}" destId="{C055BAB1-CEAA-7B43-9C80-FAC742CDC937}" srcOrd="0" destOrd="0" presId="urn:microsoft.com/office/officeart/2005/8/layout/arrow2"/>
    <dgm:cxn modelId="{7D877478-3B64-BC4A-AF08-2646BC3804F6}" type="presParOf" srcId="{42082A62-3102-3146-92A7-3E059D7F866E}" destId="{C3B52552-EEC7-0040-B907-760B19CDD2A2}" srcOrd="1" destOrd="0" presId="urn:microsoft.com/office/officeart/2005/8/layout/arrow2"/>
    <dgm:cxn modelId="{64D0AF1A-9113-FE48-B7ED-3B4081A39AD9}" type="presParOf" srcId="{42082A62-3102-3146-92A7-3E059D7F866E}" destId="{A6100C28-5B5A-5D40-B419-F7FECC4775CA}" srcOrd="2" destOrd="0" presId="urn:microsoft.com/office/officeart/2005/8/layout/arrow2"/>
    <dgm:cxn modelId="{279BCF51-744F-BB45-BE58-25294CF43A08}" type="presParOf" srcId="{42082A62-3102-3146-92A7-3E059D7F866E}" destId="{F847F451-9A19-7742-8CB7-A48CA28D7C5C}" srcOrd="3" destOrd="0" presId="urn:microsoft.com/office/officeart/2005/8/layout/arrow2"/>
    <dgm:cxn modelId="{C1B932D8-319F-FC4D-8F9D-EBB623BFEA31}" type="presParOf" srcId="{42082A62-3102-3146-92A7-3E059D7F866E}" destId="{DBD94BC0-8DFB-9845-8BAA-898FE12D9BF7}" srcOrd="4" destOrd="0" presId="urn:microsoft.com/office/officeart/2005/8/layout/arrow2"/>
    <dgm:cxn modelId="{967C6DF0-FD2B-1640-ABAD-9F501566F4CD}" type="presParOf" srcId="{42082A62-3102-3146-92A7-3E059D7F866E}" destId="{0E77E50D-6782-004C-98C8-587B619D73CB}" srcOrd="5" destOrd="0" presId="urn:microsoft.com/office/officeart/2005/8/layout/arrow2"/>
    <dgm:cxn modelId="{FED0D749-2F6E-604E-A882-E7741FEAEED4}" type="presParOf" srcId="{42082A62-3102-3146-92A7-3E059D7F866E}" destId="{647BF2A8-8E86-C54B-8E9C-90021078440B}" srcOrd="6" destOrd="0" presId="urn:microsoft.com/office/officeart/2005/8/layout/arrow2"/>
    <dgm:cxn modelId="{F73EE77A-76F5-544A-AB67-ED920BA023A7}" type="presParOf" srcId="{42082A62-3102-3146-92A7-3E059D7F866E}" destId="{28437ABA-CE4F-204E-A88B-E884747C2B8F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879BC-82E6-0B4C-A83E-501207AB8AF3}">
      <dsp:nvSpPr>
        <dsp:cNvPr id="0" name=""/>
        <dsp:cNvSpPr/>
      </dsp:nvSpPr>
      <dsp:spPr>
        <a:xfrm>
          <a:off x="0" y="88362"/>
          <a:ext cx="7819312" cy="488706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tint val="40000"/>
            <a:hueOff val="0"/>
            <a:satOff val="0"/>
            <a:lumOff val="0"/>
            <a:alpha val="78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55BAB1-CEAA-7B43-9C80-FAC742CDC937}">
      <dsp:nvSpPr>
        <dsp:cNvPr id="0" name=""/>
        <dsp:cNvSpPr/>
      </dsp:nvSpPr>
      <dsp:spPr>
        <a:xfrm>
          <a:off x="770202" y="3780836"/>
          <a:ext cx="179844" cy="179844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3B52552-EEC7-0040-B907-760B19CDD2A2}">
      <dsp:nvSpPr>
        <dsp:cNvPr id="0" name=""/>
        <dsp:cNvSpPr/>
      </dsp:nvSpPr>
      <dsp:spPr>
        <a:xfrm>
          <a:off x="65805" y="1513423"/>
          <a:ext cx="1337102" cy="1163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96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>
              <a:solidFill>
                <a:srgbClr val="FF0000"/>
              </a:solidFill>
            </a:rPr>
            <a:t>Anmeldeschluss: Abgabe der verbindlichen Anmeldung und des Gesundheitsbogens und Überweisung des TN Betrages am xx </a:t>
          </a:r>
        </a:p>
      </dsp:txBody>
      <dsp:txXfrm>
        <a:off x="65805" y="1513423"/>
        <a:ext cx="1337102" cy="1163122"/>
      </dsp:txXfrm>
    </dsp:sp>
    <dsp:sp modelId="{A6100C28-5B5A-5D40-B419-F7FECC4775CA}">
      <dsp:nvSpPr>
        <dsp:cNvPr id="0" name=""/>
        <dsp:cNvSpPr/>
      </dsp:nvSpPr>
      <dsp:spPr>
        <a:xfrm>
          <a:off x="2040840" y="2644104"/>
          <a:ext cx="312772" cy="312772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-171094"/>
                <a:satOff val="0"/>
                <a:lumOff val="112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-171094"/>
                <a:satOff val="0"/>
                <a:lumOff val="112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-171094"/>
                <a:satOff val="0"/>
                <a:lumOff val="112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47F451-9A19-7742-8CB7-A48CA28D7C5C}">
      <dsp:nvSpPr>
        <dsp:cNvPr id="0" name=""/>
        <dsp:cNvSpPr/>
      </dsp:nvSpPr>
      <dsp:spPr>
        <a:xfrm>
          <a:off x="2197226" y="3243829"/>
          <a:ext cx="1642055" cy="1936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732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Ende kostenfreier Rücktritt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21.12.2018</a:t>
          </a:r>
        </a:p>
      </dsp:txBody>
      <dsp:txXfrm>
        <a:off x="2197226" y="3243829"/>
        <a:ext cx="1642055" cy="1936863"/>
      </dsp:txXfrm>
    </dsp:sp>
    <dsp:sp modelId="{DBD94BC0-8DFB-9845-8BAA-898FE12D9BF7}">
      <dsp:nvSpPr>
        <dsp:cNvPr id="0" name=""/>
        <dsp:cNvSpPr/>
      </dsp:nvSpPr>
      <dsp:spPr>
        <a:xfrm>
          <a:off x="3354254" y="1857977"/>
          <a:ext cx="414423" cy="414423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-342189"/>
                <a:satOff val="0"/>
                <a:lumOff val="225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-342189"/>
                <a:satOff val="0"/>
                <a:lumOff val="225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-342189"/>
                <a:satOff val="0"/>
                <a:lumOff val="225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E77E50D-6782-004C-98C8-587B619D73CB}">
      <dsp:nvSpPr>
        <dsp:cNvPr id="0" name=""/>
        <dsp:cNvSpPr/>
      </dsp:nvSpPr>
      <dsp:spPr>
        <a:xfrm>
          <a:off x="2300549" y="660225"/>
          <a:ext cx="2447073" cy="3020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594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>
              <a:solidFill>
                <a:srgbClr val="FF0000"/>
              </a:solidFill>
            </a:rPr>
            <a:t>Letzter Elternabend/ Materialwochenende o.ä.</a:t>
          </a:r>
          <a:endParaRPr lang="de-DE" sz="1400" kern="1200" dirty="0">
            <a:solidFill>
              <a:srgbClr val="FF0000"/>
            </a:solidFill>
          </a:endParaRPr>
        </a:p>
      </dsp:txBody>
      <dsp:txXfrm>
        <a:off x="2300549" y="660225"/>
        <a:ext cx="2447073" cy="3020209"/>
      </dsp:txXfrm>
    </dsp:sp>
    <dsp:sp modelId="{647BF2A8-8E86-C54B-8E9C-90021078440B}">
      <dsp:nvSpPr>
        <dsp:cNvPr id="0" name=""/>
        <dsp:cNvSpPr/>
      </dsp:nvSpPr>
      <dsp:spPr>
        <a:xfrm>
          <a:off x="4844279" y="1363467"/>
          <a:ext cx="555171" cy="555171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-513283"/>
                <a:satOff val="0"/>
                <a:lumOff val="338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-513283"/>
                <a:satOff val="0"/>
                <a:lumOff val="338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-513283"/>
                <a:satOff val="0"/>
                <a:lumOff val="338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437ABA-CE4F-204E-A88B-E884747C2B8F}">
      <dsp:nvSpPr>
        <dsp:cNvPr id="0" name=""/>
        <dsp:cNvSpPr/>
      </dsp:nvSpPr>
      <dsp:spPr>
        <a:xfrm>
          <a:off x="4300839" y="2339055"/>
          <a:ext cx="1642055" cy="2338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4174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/>
            <a:t>Landesfahrt 20.07.-  10.08.2019</a:t>
          </a:r>
        </a:p>
      </dsp:txBody>
      <dsp:txXfrm>
        <a:off x="4300839" y="2339055"/>
        <a:ext cx="1642055" cy="2338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1815D-2439-4ED5-B5FE-7B80455979AB}" type="datetimeFigureOut">
              <a:rPr lang="de-DE" smtClean="0"/>
              <a:t>19.11.2018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C6274-B4AF-47E7-8575-03AEB25109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998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C6274-B4AF-47E7-8575-03AEB251093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9845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C6274-B4AF-47E7-8575-03AEB251093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6418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Wenn</a:t>
            </a:r>
            <a:r>
              <a:rPr lang="en-GB" dirty="0"/>
              <a:t> </a:t>
            </a:r>
            <a:r>
              <a:rPr lang="en-GB" dirty="0" err="1"/>
              <a:t>ihr</a:t>
            </a:r>
            <a:r>
              <a:rPr lang="en-GB" dirty="0"/>
              <a:t> </a:t>
            </a:r>
            <a:r>
              <a:rPr lang="en-GB" dirty="0" err="1"/>
              <a:t>euch</a:t>
            </a:r>
            <a:r>
              <a:rPr lang="en-GB" dirty="0"/>
              <a:t> </a:t>
            </a:r>
            <a:r>
              <a:rPr lang="en-GB" dirty="0" err="1"/>
              <a:t>schon</a:t>
            </a:r>
            <a:r>
              <a:rPr lang="en-GB" dirty="0"/>
              <a:t> </a:t>
            </a:r>
            <a:r>
              <a:rPr lang="en-GB" dirty="0" err="1"/>
              <a:t>für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Fahrtengebiet</a:t>
            </a:r>
            <a:r>
              <a:rPr lang="en-GB" dirty="0"/>
              <a:t> </a:t>
            </a:r>
            <a:r>
              <a:rPr lang="en-GB" dirty="0" err="1"/>
              <a:t>entschieden</a:t>
            </a:r>
            <a:r>
              <a:rPr lang="en-GB" dirty="0"/>
              <a:t> </a:t>
            </a:r>
            <a:r>
              <a:rPr lang="en-GB" dirty="0" err="1"/>
              <a:t>habt</a:t>
            </a:r>
            <a:r>
              <a:rPr lang="en-GB" dirty="0"/>
              <a:t>, </a:t>
            </a:r>
            <a:r>
              <a:rPr lang="en-GB" dirty="0" err="1"/>
              <a:t>dann</a:t>
            </a:r>
            <a:r>
              <a:rPr lang="en-GB" dirty="0"/>
              <a:t> </a:t>
            </a:r>
            <a:r>
              <a:rPr lang="en-GB" dirty="0" err="1"/>
              <a:t>löscht</a:t>
            </a:r>
            <a:r>
              <a:rPr lang="en-GB" dirty="0"/>
              <a:t> die </a:t>
            </a:r>
            <a:r>
              <a:rPr lang="en-GB" dirty="0" err="1"/>
              <a:t>anderen</a:t>
            </a:r>
            <a:r>
              <a:rPr lang="en-GB" dirty="0"/>
              <a:t> </a:t>
            </a:r>
            <a:r>
              <a:rPr lang="en-GB" dirty="0" err="1"/>
              <a:t>Kästen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C6274-B4AF-47E7-8575-03AEB251093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1738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Füllt</a:t>
            </a:r>
            <a:r>
              <a:rPr lang="en-GB" dirty="0"/>
              <a:t> </a:t>
            </a:r>
            <a:r>
              <a:rPr lang="en-GB" dirty="0" err="1"/>
              <a:t>euren</a:t>
            </a:r>
            <a:r>
              <a:rPr lang="en-GB" dirty="0"/>
              <a:t> </a:t>
            </a:r>
            <a:r>
              <a:rPr lang="en-GB" dirty="0" err="1"/>
              <a:t>Stammesabfahrtsort</a:t>
            </a:r>
            <a:r>
              <a:rPr lang="en-GB" dirty="0"/>
              <a:t> </a:t>
            </a:r>
            <a:r>
              <a:rPr lang="en-GB" dirty="0" err="1"/>
              <a:t>aus</a:t>
            </a:r>
            <a:r>
              <a:rPr lang="en-GB" dirty="0"/>
              <a:t>, </a:t>
            </a:r>
            <a:r>
              <a:rPr lang="en-GB" dirty="0" err="1"/>
              <a:t>wir</a:t>
            </a:r>
            <a:r>
              <a:rPr lang="en-GB" dirty="0"/>
              <a:t> </a:t>
            </a:r>
            <a:r>
              <a:rPr lang="en-GB" dirty="0" err="1"/>
              <a:t>geben</a:t>
            </a:r>
            <a:r>
              <a:rPr lang="en-GB" dirty="0"/>
              <a:t> </a:t>
            </a:r>
            <a:r>
              <a:rPr lang="en-GB" dirty="0" err="1"/>
              <a:t>euch</a:t>
            </a:r>
            <a:r>
              <a:rPr lang="en-GB" dirty="0"/>
              <a:t> </a:t>
            </a:r>
            <a:r>
              <a:rPr lang="en-GB" dirty="0" err="1"/>
              <a:t>zeitnah</a:t>
            </a:r>
            <a:r>
              <a:rPr lang="en-GB" dirty="0"/>
              <a:t> den </a:t>
            </a:r>
            <a:r>
              <a:rPr lang="en-GB" dirty="0" err="1"/>
              <a:t>Busabfahrtsort</a:t>
            </a:r>
            <a:r>
              <a:rPr lang="en-GB" dirty="0"/>
              <a:t> </a:t>
            </a:r>
            <a:r>
              <a:rPr lang="en-GB" dirty="0" err="1"/>
              <a:t>bekannt</a:t>
            </a:r>
            <a:r>
              <a:rPr lang="en-GB" dirty="0"/>
              <a:t>, der </a:t>
            </a:r>
            <a:r>
              <a:rPr lang="en-GB" dirty="0" err="1"/>
              <a:t>wird</a:t>
            </a:r>
            <a:r>
              <a:rPr lang="en-GB" dirty="0"/>
              <a:t> </a:t>
            </a:r>
            <a:r>
              <a:rPr lang="en-GB" dirty="0" err="1"/>
              <a:t>wahrscheinlich</a:t>
            </a:r>
            <a:r>
              <a:rPr lang="en-GB" dirty="0"/>
              <a:t> in </a:t>
            </a:r>
            <a:r>
              <a:rPr lang="en-GB" dirty="0" err="1"/>
              <a:t>Südhessen</a:t>
            </a:r>
            <a:r>
              <a:rPr lang="en-GB" dirty="0"/>
              <a:t> </a:t>
            </a:r>
            <a:r>
              <a:rPr lang="en-GB" dirty="0" err="1"/>
              <a:t>liegen</a:t>
            </a:r>
            <a:r>
              <a:rPr lang="en-GB" dirty="0"/>
              <a:t>; </a:t>
            </a:r>
            <a:r>
              <a:rPr lang="en-GB" dirty="0" err="1"/>
              <a:t>Abfahrtszeit</a:t>
            </a:r>
            <a:r>
              <a:rPr lang="en-GB" dirty="0"/>
              <a:t> der </a:t>
            </a:r>
            <a:r>
              <a:rPr lang="en-GB" dirty="0" err="1"/>
              <a:t>Busse</a:t>
            </a:r>
            <a:r>
              <a:rPr lang="en-GB" dirty="0"/>
              <a:t> </a:t>
            </a:r>
            <a:r>
              <a:rPr lang="en-GB" dirty="0" err="1"/>
              <a:t>wird</a:t>
            </a:r>
            <a:r>
              <a:rPr lang="en-GB" dirty="0"/>
              <a:t> </a:t>
            </a:r>
            <a:r>
              <a:rPr lang="en-GB" dirty="0" err="1"/>
              <a:t>voraussichtlich</a:t>
            </a:r>
            <a:r>
              <a:rPr lang="en-GB" dirty="0"/>
              <a:t> der </a:t>
            </a:r>
            <a:r>
              <a:rPr lang="en-GB" dirty="0" err="1"/>
              <a:t>späte</a:t>
            </a:r>
            <a:r>
              <a:rPr lang="en-GB" dirty="0"/>
              <a:t> </a:t>
            </a:r>
            <a:r>
              <a:rPr lang="en-GB" dirty="0" err="1"/>
              <a:t>Nachmittag</a:t>
            </a:r>
            <a:r>
              <a:rPr lang="en-GB" dirty="0"/>
              <a:t> </a:t>
            </a:r>
            <a:r>
              <a:rPr lang="en-GB" dirty="0" err="1"/>
              <a:t>werden</a:t>
            </a:r>
            <a:endParaRPr lang="en-GB" dirty="0"/>
          </a:p>
          <a:p>
            <a:r>
              <a:rPr lang="en-GB" dirty="0" err="1"/>
              <a:t>Wählt</a:t>
            </a:r>
            <a:r>
              <a:rPr lang="en-GB" dirty="0"/>
              <a:t> den/die </a:t>
            </a:r>
            <a:r>
              <a:rPr lang="en-GB" dirty="0" err="1"/>
              <a:t>Ausstiegspunkte</a:t>
            </a:r>
            <a:r>
              <a:rPr lang="en-GB" dirty="0"/>
              <a:t> </a:t>
            </a:r>
            <a:r>
              <a:rPr lang="en-GB" dirty="0" err="1"/>
              <a:t>aus</a:t>
            </a:r>
            <a:r>
              <a:rPr lang="en-GB" dirty="0"/>
              <a:t>, die </a:t>
            </a:r>
            <a:r>
              <a:rPr lang="en-GB" dirty="0" err="1"/>
              <a:t>ihr</a:t>
            </a:r>
            <a:r>
              <a:rPr lang="en-GB" dirty="0"/>
              <a:t> plant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nutzen</a:t>
            </a:r>
            <a:r>
              <a:rPr lang="en-GB" dirty="0"/>
              <a:t>; </a:t>
            </a:r>
            <a:r>
              <a:rPr lang="en-GB" dirty="0" err="1"/>
              <a:t>wählt</a:t>
            </a:r>
            <a:r>
              <a:rPr lang="en-GB" dirty="0"/>
              <a:t> den </a:t>
            </a:r>
            <a:r>
              <a:rPr lang="en-GB" dirty="0" err="1"/>
              <a:t>Ankunftspunkt</a:t>
            </a:r>
            <a:r>
              <a:rPr lang="en-GB" dirty="0"/>
              <a:t> </a:t>
            </a:r>
            <a:r>
              <a:rPr lang="en-GB" dirty="0" err="1"/>
              <a:t>aus</a:t>
            </a:r>
            <a:r>
              <a:rPr lang="en-GB" dirty="0"/>
              <a:t>, den </a:t>
            </a:r>
            <a:r>
              <a:rPr lang="en-GB" dirty="0" err="1"/>
              <a:t>ihr</a:t>
            </a:r>
            <a:r>
              <a:rPr lang="en-GB" dirty="0"/>
              <a:t> </a:t>
            </a:r>
            <a:r>
              <a:rPr lang="en-GB" dirty="0" err="1"/>
              <a:t>nutzt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C6274-B4AF-47E7-8575-03AEB251093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1318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Es</a:t>
            </a:r>
            <a:r>
              <a:rPr lang="en-GB" dirty="0"/>
              <a:t> </a:t>
            </a:r>
            <a:r>
              <a:rPr lang="en-GB" dirty="0" err="1"/>
              <a:t>gibt</a:t>
            </a:r>
            <a:r>
              <a:rPr lang="en-GB" dirty="0"/>
              <a:t> </a:t>
            </a:r>
            <a:r>
              <a:rPr lang="en-GB" dirty="0" err="1"/>
              <a:t>einen</a:t>
            </a:r>
            <a:r>
              <a:rPr lang="en-GB" dirty="0"/>
              <a:t> </a:t>
            </a:r>
            <a:r>
              <a:rPr lang="en-GB" dirty="0" err="1"/>
              <a:t>niedrigeren</a:t>
            </a:r>
            <a:r>
              <a:rPr lang="en-GB" dirty="0"/>
              <a:t> </a:t>
            </a:r>
            <a:r>
              <a:rPr lang="en-GB" dirty="0" err="1"/>
              <a:t>Geschwisterpreis</a:t>
            </a:r>
            <a:r>
              <a:rPr lang="en-GB" dirty="0"/>
              <a:t>, </a:t>
            </a:r>
            <a:r>
              <a:rPr lang="en-GB" dirty="0" err="1"/>
              <a:t>gebt</a:t>
            </a:r>
            <a:r>
              <a:rPr lang="en-GB" dirty="0"/>
              <a:t> </a:t>
            </a:r>
            <a:r>
              <a:rPr lang="en-GB" dirty="0" err="1"/>
              <a:t>diesen</a:t>
            </a:r>
            <a:r>
              <a:rPr lang="en-GB" dirty="0"/>
              <a:t> </a:t>
            </a:r>
            <a:r>
              <a:rPr lang="en-GB" dirty="0" err="1"/>
              <a:t>mündlich</a:t>
            </a:r>
            <a:r>
              <a:rPr lang="en-GB" dirty="0"/>
              <a:t> an die </a:t>
            </a:r>
            <a:r>
              <a:rPr lang="en-GB" dirty="0" err="1"/>
              <a:t>Eltern</a:t>
            </a:r>
            <a:r>
              <a:rPr lang="en-GB" dirty="0"/>
              <a:t> </a:t>
            </a:r>
            <a:r>
              <a:rPr lang="en-GB"/>
              <a:t>weiter</a:t>
            </a:r>
          </a:p>
          <a:p>
            <a:r>
              <a:rPr lang="en-GB" dirty="0" err="1"/>
              <a:t>Tragt</a:t>
            </a:r>
            <a:r>
              <a:rPr lang="en-GB" dirty="0"/>
              <a:t> </a:t>
            </a:r>
            <a:r>
              <a:rPr lang="en-GB" dirty="0" err="1"/>
              <a:t>eure</a:t>
            </a:r>
            <a:r>
              <a:rPr lang="en-GB" dirty="0"/>
              <a:t> </a:t>
            </a:r>
            <a:r>
              <a:rPr lang="en-GB" dirty="0" err="1"/>
              <a:t>eigenen</a:t>
            </a:r>
            <a:r>
              <a:rPr lang="en-GB" dirty="0"/>
              <a:t> </a:t>
            </a:r>
            <a:r>
              <a:rPr lang="en-GB" dirty="0" err="1"/>
              <a:t>Kalkulation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und </a:t>
            </a:r>
            <a:r>
              <a:rPr lang="en-GB" dirty="0" err="1"/>
              <a:t>passt</a:t>
            </a:r>
            <a:r>
              <a:rPr lang="en-GB" dirty="0"/>
              <a:t> </a:t>
            </a:r>
            <a:r>
              <a:rPr lang="en-GB" dirty="0" err="1"/>
              <a:t>gegebenenfalls</a:t>
            </a:r>
            <a:r>
              <a:rPr lang="en-GB" dirty="0"/>
              <a:t> die </a:t>
            </a:r>
            <a:r>
              <a:rPr lang="en-GB" dirty="0" err="1"/>
              <a:t>Stornobedinungen</a:t>
            </a:r>
            <a:r>
              <a:rPr lang="en-GB" dirty="0"/>
              <a:t> an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C6274-B4AF-47E7-8575-03AEB251093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4360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Der </a:t>
            </a:r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sehr</a:t>
            </a:r>
            <a:r>
              <a:rPr lang="en-GB" dirty="0"/>
              <a:t> optional, </a:t>
            </a:r>
            <a:r>
              <a:rPr lang="en-GB" dirty="0" err="1"/>
              <a:t>ihr</a:t>
            </a:r>
            <a:r>
              <a:rPr lang="en-GB" dirty="0"/>
              <a:t> </a:t>
            </a:r>
            <a:r>
              <a:rPr lang="en-GB" dirty="0" err="1"/>
              <a:t>müsst</a:t>
            </a:r>
            <a:r>
              <a:rPr lang="en-GB" dirty="0"/>
              <a:t> </a:t>
            </a:r>
            <a:r>
              <a:rPr lang="en-GB" dirty="0" err="1"/>
              <a:t>selbst</a:t>
            </a:r>
            <a:r>
              <a:rPr lang="en-GB" dirty="0"/>
              <a:t> </a:t>
            </a:r>
            <a:r>
              <a:rPr lang="en-GB" dirty="0" err="1"/>
              <a:t>entscheiden</a:t>
            </a:r>
            <a:r>
              <a:rPr lang="en-GB" dirty="0"/>
              <a:t> </a:t>
            </a:r>
            <a:r>
              <a:rPr lang="en-GB" dirty="0" err="1"/>
              <a:t>ob</a:t>
            </a:r>
            <a:r>
              <a:rPr lang="en-GB" dirty="0"/>
              <a:t> </a:t>
            </a:r>
            <a:r>
              <a:rPr lang="en-GB" dirty="0" err="1"/>
              <a:t>ihr</a:t>
            </a:r>
            <a:r>
              <a:rPr lang="en-GB" dirty="0"/>
              <a:t> die </a:t>
            </a:r>
            <a:r>
              <a:rPr lang="en-GB" dirty="0" err="1"/>
              <a:t>Eltern</a:t>
            </a:r>
            <a:r>
              <a:rPr lang="en-GB" dirty="0"/>
              <a:t> </a:t>
            </a:r>
            <a:r>
              <a:rPr lang="en-GB" dirty="0" err="1"/>
              <a:t>darüber</a:t>
            </a:r>
            <a:r>
              <a:rPr lang="en-GB" dirty="0"/>
              <a:t> </a:t>
            </a:r>
            <a:r>
              <a:rPr lang="en-GB" dirty="0" err="1"/>
              <a:t>informieren</a:t>
            </a:r>
            <a:r>
              <a:rPr lang="en-GB" dirty="0"/>
              <a:t> </a:t>
            </a:r>
            <a:r>
              <a:rPr lang="en-GB" dirty="0" err="1"/>
              <a:t>wollt</a:t>
            </a:r>
            <a:r>
              <a:rPr lang="en-GB" dirty="0"/>
              <a:t> </a:t>
            </a:r>
            <a:r>
              <a:rPr lang="en-GB" dirty="0" err="1"/>
              <a:t>oder</a:t>
            </a:r>
            <a:r>
              <a:rPr lang="en-GB" dirty="0"/>
              <a:t> </a:t>
            </a:r>
            <a:r>
              <a:rPr lang="en-GB" dirty="0" err="1"/>
              <a:t>ob</a:t>
            </a:r>
            <a:r>
              <a:rPr lang="en-GB" dirty="0"/>
              <a:t> der </a:t>
            </a:r>
            <a:r>
              <a:rPr lang="en-GB" dirty="0" err="1"/>
              <a:t>Mindestschutz</a:t>
            </a:r>
            <a:r>
              <a:rPr lang="en-GB" dirty="0"/>
              <a:t> </a:t>
            </a:r>
            <a:r>
              <a:rPr lang="en-GB" dirty="0" err="1"/>
              <a:t>ausreicht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C6274-B4AF-47E7-8575-03AEB251093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941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C6274-B4AF-47E7-8575-03AEB251093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6549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Überlegt euch einen Anmeldeschluss der rechtzeitig vor dem Anmeldeschluss des LV liegt, zu diesem müssen alle TN-Beitrage an den LV überwiesen sein; wenn ihr keinen weiteren Elternabend plant oder nicht mit der Fahrtengruppe gemeinsam ein </a:t>
            </a:r>
            <a:r>
              <a:rPr lang="de-DE" dirty="0" err="1"/>
              <a:t>Materialwochende</a:t>
            </a:r>
            <a:r>
              <a:rPr lang="de-DE" dirty="0"/>
              <a:t> macht, dann löscht diesen Punkt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C6274-B4AF-47E7-8575-03AEB251093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2817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Eure</a:t>
            </a:r>
            <a:r>
              <a:rPr lang="en-GB" dirty="0"/>
              <a:t> </a:t>
            </a:r>
            <a:r>
              <a:rPr lang="en-GB" dirty="0" err="1"/>
              <a:t>Infos</a:t>
            </a:r>
            <a:r>
              <a:rPr lang="en-GB" dirty="0"/>
              <a:t> </a:t>
            </a:r>
            <a:r>
              <a:rPr lang="en-GB" dirty="0" err="1"/>
              <a:t>ausfüllen</a:t>
            </a:r>
            <a:endParaRPr lang="en-GB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C6274-B4AF-47E7-8575-03AEB251093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621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358774" y="368300"/>
            <a:ext cx="8426451" cy="6121399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775" y="4972049"/>
            <a:ext cx="8426450" cy="914399"/>
          </a:xfrm>
          <a:noFill/>
        </p:spPr>
        <p:txBody>
          <a:bodyPr lIns="270000" tIns="270000" rIns="252000" anchor="ctr">
            <a:noAutofit/>
          </a:bodyPr>
          <a:lstStyle>
            <a:lvl1pPr algn="l">
              <a:defRPr sz="4400" b="0">
                <a:solidFill>
                  <a:srgbClr val="FECA16"/>
                </a:solidFill>
                <a:latin typeface="+mj-lt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774" y="5886450"/>
            <a:ext cx="8426451" cy="603249"/>
          </a:xfrm>
          <a:noFill/>
        </p:spPr>
        <p:txBody>
          <a:bodyPr lIns="270000" rIns="252000" bIns="180000" anchor="b"/>
          <a:lstStyle>
            <a:lvl1pPr marL="0" indent="0" algn="l">
              <a:buNone/>
              <a:defRPr sz="2000">
                <a:solidFill>
                  <a:srgbClr val="FECA1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47" y="6489700"/>
            <a:ext cx="8455603" cy="25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0437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87E-0D05-48F9-BED5-44562CB64171}" type="datetime1">
              <a:rPr lang="de-DE" smtClean="0"/>
              <a:t>19.11.2018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BdP Musterveranstaltung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11F37-E403-4212-8973-081E8AB0D4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2233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B6CF-98A2-4ECD-99AD-60B1C8132400}" type="datetime1">
              <a:rPr lang="de-DE" smtClean="0"/>
              <a:t>19.11.2018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BdP Musterveranstaltung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11F37-E403-4212-8973-081E8AB0D4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6993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E9E9-34EB-4762-A26F-C314D8D13823}" type="datetime1">
              <a:rPr lang="de-DE" smtClean="0"/>
              <a:t>19.11.2018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BdP Musterveranstaltung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11F37-E403-4212-8973-081E8AB0D4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1226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AD2B-B385-4711-8227-8D3A374FE89D}" type="datetime1">
              <a:rPr lang="de-DE" smtClean="0"/>
              <a:t>19.11.2018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BdP Musterveranstaltung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11F37-E403-4212-8973-081E8AB0D4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6171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434DD-BC0B-484B-8828-A6419F9FED00}" type="datetime1">
              <a:rPr lang="de-DE" smtClean="0"/>
              <a:t>19.11.2018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BdP Musterveranstaltung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11F37-E403-4212-8973-081E8AB0D4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763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358775" y="368300"/>
            <a:ext cx="8426450" cy="6121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633413"/>
            <a:ext cx="5830268" cy="528794"/>
          </a:xfrm>
          <a:solidFill>
            <a:srgbClr val="FECA16"/>
          </a:solidFill>
        </p:spPr>
        <p:txBody>
          <a:bodyPr lIns="270000" tIns="36000" rIns="180000" bIns="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rgbClr val="124898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82058"/>
            <a:ext cx="7883524" cy="4634592"/>
          </a:xfrm>
        </p:spPr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9699"/>
            <a:ext cx="2057400" cy="365125"/>
          </a:xfrm>
        </p:spPr>
        <p:txBody>
          <a:bodyPr/>
          <a:lstStyle/>
          <a:p>
            <a:fld id="{1FEA8B0C-9BF8-4AF8-A83D-CD8501340D47}" type="datetime1">
              <a:rPr lang="de-DE" smtClean="0"/>
              <a:t>19.11.2018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BdP Musterveranstaltung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774" y="6489700"/>
            <a:ext cx="2057400" cy="365125"/>
          </a:xfrm>
        </p:spPr>
        <p:txBody>
          <a:bodyPr/>
          <a:lstStyle/>
          <a:p>
            <a:fld id="{F8611F37-E403-4212-8973-081E8AB0D430}" type="slidenum">
              <a:rPr lang="de-DE" smtClean="0"/>
              <a:t>‹Nr.›</a:t>
            </a:fld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47" y="6489700"/>
            <a:ext cx="8455603" cy="25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23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240EC-07BF-49AE-AA4A-DA3F43EBB30A}" type="datetime1">
              <a:rPr lang="de-DE" smtClean="0"/>
              <a:t>19.11.2018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BdP Musterveranstaltung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11F37-E403-4212-8973-081E8AB0D430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58775" y="4972049"/>
            <a:ext cx="8426450" cy="914399"/>
          </a:xfrm>
          <a:noFill/>
        </p:spPr>
        <p:txBody>
          <a:bodyPr lIns="270000" tIns="270000" rIns="252000" anchor="b"/>
          <a:lstStyle>
            <a:lvl1pPr algn="l">
              <a:defRPr sz="6000" b="0">
                <a:solidFill>
                  <a:srgbClr val="FECA16"/>
                </a:solidFill>
                <a:latin typeface="+mj-lt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58774" y="5886450"/>
            <a:ext cx="8426451" cy="603249"/>
          </a:xfrm>
          <a:noFill/>
        </p:spPr>
        <p:txBody>
          <a:bodyPr lIns="270000" rIns="252000" bIns="180000" anchor="b"/>
          <a:lstStyle>
            <a:lvl1pPr marL="0" indent="0" algn="l">
              <a:buNone/>
              <a:defRPr sz="2400">
                <a:solidFill>
                  <a:srgbClr val="FECA1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47" y="6489700"/>
            <a:ext cx="8455603" cy="25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6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358776" y="1125894"/>
            <a:ext cx="4000500" cy="5363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 userDrawn="1"/>
        </p:nvSpPr>
        <p:spPr>
          <a:xfrm>
            <a:off x="4784724" y="1125893"/>
            <a:ext cx="4000501" cy="5363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381354"/>
            <a:ext cx="8426450" cy="744539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6" y="1694654"/>
            <a:ext cx="4000500" cy="4802678"/>
          </a:xfrm>
        </p:spPr>
        <p:txBody>
          <a:bodyPr lIns="180000" tIns="180000" rIns="180000" bIns="1800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4723" y="1694654"/>
            <a:ext cx="4000501" cy="4793507"/>
          </a:xfrm>
        </p:spPr>
        <p:txBody>
          <a:bodyPr lIns="180000" tIns="180000" rIns="180000" bIns="1800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BDAC-CD05-4BE7-ADF1-BE33B333A255}" type="datetime1">
              <a:rPr lang="de-DE" smtClean="0"/>
              <a:t>19.11.2018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BdP Musterveranstaltung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11F37-E403-4212-8973-081E8AB0D430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872" y="6488162"/>
            <a:ext cx="3832803" cy="11777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8572" y="6490189"/>
            <a:ext cx="3832803" cy="117779"/>
          </a:xfrm>
          <a:prstGeom prst="rect">
            <a:avLst/>
          </a:prstGeom>
        </p:spPr>
      </p:pic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>
          <a:xfrm>
            <a:off x="358775" y="1336539"/>
            <a:ext cx="3575049" cy="358115"/>
          </a:xfrm>
          <a:solidFill>
            <a:srgbClr val="FECA16"/>
          </a:solidFill>
        </p:spPr>
        <p:txBody>
          <a:bodyPr lIns="180000" rIns="180000">
            <a:noAutofit/>
          </a:bodyPr>
          <a:lstStyle>
            <a:lvl1pPr marL="0" indent="0">
              <a:buNone/>
              <a:defRPr>
                <a:solidFill>
                  <a:srgbClr val="124898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rgbClr val="124898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rgbClr val="124898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rgbClr val="124898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rgbClr val="124898"/>
                </a:solidFill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8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4784723" y="1336539"/>
            <a:ext cx="3578227" cy="358115"/>
          </a:xfrm>
          <a:solidFill>
            <a:srgbClr val="FECA16"/>
          </a:solidFill>
        </p:spPr>
        <p:txBody>
          <a:bodyPr lIns="180000" rIns="180000">
            <a:noAutofit/>
          </a:bodyPr>
          <a:lstStyle>
            <a:lvl1pPr marL="0" indent="0">
              <a:buNone/>
              <a:defRPr>
                <a:solidFill>
                  <a:srgbClr val="124898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rgbClr val="124898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rgbClr val="124898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rgbClr val="124898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rgbClr val="124898"/>
                </a:solidFill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2752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358775" y="368300"/>
            <a:ext cx="4000501" cy="287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 userDrawn="1"/>
        </p:nvSpPr>
        <p:spPr>
          <a:xfrm>
            <a:off x="4784724" y="368300"/>
            <a:ext cx="4000501" cy="287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937059"/>
            <a:ext cx="4000500" cy="2301441"/>
          </a:xfrm>
        </p:spPr>
        <p:txBody>
          <a:bodyPr lIns="180000" tIns="180000" rIns="180000" bIns="18000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4723" y="937061"/>
            <a:ext cx="4000501" cy="2301439"/>
          </a:xfrm>
        </p:spPr>
        <p:txBody>
          <a:bodyPr lIns="180000" tIns="180000" rIns="180000" bIns="18000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BDAC-CD05-4BE7-ADF1-BE33B333A255}" type="datetime1">
              <a:rPr lang="de-DE" smtClean="0"/>
              <a:t>19.11.2018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BdP Musterveranstaltung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11F37-E403-4212-8973-081E8AB0D430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872" y="3239781"/>
            <a:ext cx="3832803" cy="11777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8572" y="3241809"/>
            <a:ext cx="3832803" cy="117779"/>
          </a:xfrm>
          <a:prstGeom prst="rect">
            <a:avLst/>
          </a:prstGeom>
        </p:spPr>
      </p:pic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>
          <a:xfrm>
            <a:off x="358775" y="578945"/>
            <a:ext cx="3575049" cy="358115"/>
          </a:xfrm>
          <a:solidFill>
            <a:srgbClr val="FECA16"/>
          </a:solidFill>
        </p:spPr>
        <p:txBody>
          <a:bodyPr lIns="180000" rIns="180000">
            <a:noAutofit/>
          </a:bodyPr>
          <a:lstStyle>
            <a:lvl1pPr marL="0" indent="0">
              <a:buNone/>
              <a:defRPr>
                <a:solidFill>
                  <a:srgbClr val="124898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rgbClr val="124898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rgbClr val="124898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rgbClr val="124898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rgbClr val="124898"/>
                </a:solidFill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8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4784723" y="578946"/>
            <a:ext cx="3578227" cy="358115"/>
          </a:xfrm>
          <a:solidFill>
            <a:srgbClr val="FECA16"/>
          </a:solidFill>
        </p:spPr>
        <p:txBody>
          <a:bodyPr lIns="180000" rIns="180000">
            <a:noAutofit/>
          </a:bodyPr>
          <a:lstStyle>
            <a:lvl1pPr marL="0" indent="0">
              <a:buNone/>
              <a:defRPr>
                <a:solidFill>
                  <a:srgbClr val="124898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rgbClr val="124898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rgbClr val="124898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rgbClr val="124898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rgbClr val="124898"/>
                </a:solidFill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9" name="Rechteck 18"/>
          <p:cNvSpPr/>
          <p:nvPr userDrawn="1"/>
        </p:nvSpPr>
        <p:spPr>
          <a:xfrm>
            <a:off x="367721" y="3611431"/>
            <a:ext cx="4000501" cy="287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18" y="6485293"/>
            <a:ext cx="3832803" cy="117779"/>
          </a:xfrm>
          <a:prstGeom prst="rect">
            <a:avLst/>
          </a:prstGeom>
        </p:spPr>
      </p:pic>
      <p:sp>
        <p:nvSpPr>
          <p:cNvPr id="21" name="Textplatzhalter 16"/>
          <p:cNvSpPr>
            <a:spLocks noGrp="1"/>
          </p:cNvSpPr>
          <p:nvPr>
            <p:ph type="body" sz="quarter" idx="15"/>
          </p:nvPr>
        </p:nvSpPr>
        <p:spPr>
          <a:xfrm>
            <a:off x="367721" y="3817314"/>
            <a:ext cx="3575049" cy="358115"/>
          </a:xfrm>
          <a:solidFill>
            <a:srgbClr val="FECA16"/>
          </a:solidFill>
        </p:spPr>
        <p:txBody>
          <a:bodyPr lIns="180000" rIns="180000">
            <a:noAutofit/>
          </a:bodyPr>
          <a:lstStyle>
            <a:lvl1pPr marL="0" indent="0">
              <a:buNone/>
              <a:defRPr>
                <a:solidFill>
                  <a:srgbClr val="124898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rgbClr val="124898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rgbClr val="124898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rgbClr val="124898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rgbClr val="124898"/>
                </a:solidFill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2" name="Rechteck 21"/>
          <p:cNvSpPr/>
          <p:nvPr userDrawn="1"/>
        </p:nvSpPr>
        <p:spPr>
          <a:xfrm>
            <a:off x="4784144" y="3619501"/>
            <a:ext cx="4000501" cy="287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241" y="6490982"/>
            <a:ext cx="3832803" cy="117779"/>
          </a:xfrm>
          <a:prstGeom prst="rect">
            <a:avLst/>
          </a:prstGeom>
        </p:spPr>
      </p:pic>
      <p:sp>
        <p:nvSpPr>
          <p:cNvPr id="24" name="Textplatzhalter 16"/>
          <p:cNvSpPr>
            <a:spLocks noGrp="1"/>
          </p:cNvSpPr>
          <p:nvPr>
            <p:ph type="body" sz="quarter" idx="16"/>
          </p:nvPr>
        </p:nvSpPr>
        <p:spPr>
          <a:xfrm>
            <a:off x="4784144" y="3837289"/>
            <a:ext cx="3575049" cy="358115"/>
          </a:xfrm>
          <a:solidFill>
            <a:srgbClr val="FECA16"/>
          </a:solidFill>
        </p:spPr>
        <p:txBody>
          <a:bodyPr lIns="180000" rIns="180000">
            <a:noAutofit/>
          </a:bodyPr>
          <a:lstStyle>
            <a:lvl1pPr marL="0" indent="0">
              <a:buNone/>
              <a:defRPr>
                <a:solidFill>
                  <a:srgbClr val="124898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rgbClr val="124898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rgbClr val="124898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rgbClr val="124898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rgbClr val="124898"/>
                </a:solidFill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5" name="Content Placeholder 2"/>
          <p:cNvSpPr>
            <a:spLocks noGrp="1"/>
          </p:cNvSpPr>
          <p:nvPr>
            <p:ph sz="half" idx="17"/>
          </p:nvPr>
        </p:nvSpPr>
        <p:spPr>
          <a:xfrm>
            <a:off x="367722" y="4176156"/>
            <a:ext cx="4000500" cy="2305475"/>
          </a:xfrm>
        </p:spPr>
        <p:txBody>
          <a:bodyPr lIns="180000" tIns="180000" rIns="180000" bIns="18000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sz="half" idx="18"/>
          </p:nvPr>
        </p:nvSpPr>
        <p:spPr>
          <a:xfrm>
            <a:off x="4784725" y="4196331"/>
            <a:ext cx="4000500" cy="2289336"/>
          </a:xfrm>
        </p:spPr>
        <p:txBody>
          <a:bodyPr lIns="180000" tIns="180000" rIns="180000" bIns="18000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998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358776" y="368300"/>
            <a:ext cx="8426450" cy="6121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3463" y="633413"/>
            <a:ext cx="3081337" cy="360000"/>
          </a:xfrm>
          <a:solidFill>
            <a:srgbClr val="FECA16"/>
          </a:solidFill>
        </p:spPr>
        <p:txBody>
          <a:bodyPr anchor="ctr">
            <a:noAutofit/>
          </a:bodyPr>
          <a:lstStyle>
            <a:lvl1pPr>
              <a:defRPr sz="2000">
                <a:solidFill>
                  <a:srgbClr val="124898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3463" y="1143000"/>
            <a:ext cx="3671888" cy="5073650"/>
          </a:xfrm>
        </p:spPr>
        <p:txBody>
          <a:bodyPr lIns="0" tIns="90000" rIns="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2284D-93A7-489C-87DA-1F13C7B4CEC6}" type="datetime1">
              <a:rPr lang="de-DE" smtClean="0"/>
              <a:t>19.11.2018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BdP Musterveranstaltung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11F37-E403-4212-8973-081E8AB0D430}" type="slidenum">
              <a:rPr lang="de-DE" smtClean="0"/>
              <a:t>‹Nr.›</a:t>
            </a:fld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47" y="6489700"/>
            <a:ext cx="8455603" cy="259834"/>
          </a:xfrm>
          <a:prstGeom prst="rect">
            <a:avLst/>
          </a:prstGeom>
        </p:spPr>
      </p:pic>
      <p:sp>
        <p:nvSpPr>
          <p:cNvPr id="13" name="Bildplatzhalter 12"/>
          <p:cNvSpPr>
            <a:spLocks noGrp="1"/>
          </p:cNvSpPr>
          <p:nvPr>
            <p:ph type="pic" sz="quarter" idx="15"/>
          </p:nvPr>
        </p:nvSpPr>
        <p:spPr>
          <a:xfrm>
            <a:off x="358775" y="368300"/>
            <a:ext cx="4213224" cy="6118227"/>
          </a:xfrm>
        </p:spPr>
        <p:txBody>
          <a:bodyPr/>
          <a:lstStyle/>
          <a:p>
            <a:r>
              <a:rPr lang="de-DE"/>
              <a:t>Bild auf Platzhalter ziehen oder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11850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pos="3051" userDrawn="1">
          <p15:clr>
            <a:srgbClr val="C35E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sz="quarter" idx="15"/>
          </p:nvPr>
        </p:nvSpPr>
        <p:spPr>
          <a:xfrm>
            <a:off x="358774" y="368300"/>
            <a:ext cx="8385175" cy="6118227"/>
          </a:xfrm>
        </p:spPr>
        <p:txBody>
          <a:bodyPr/>
          <a:lstStyle/>
          <a:p>
            <a:r>
              <a:rPr lang="de-DE"/>
              <a:t>Bild auf Platzhalter ziehen oder durch Klicken auf Symbol hinzufügen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2284D-93A7-489C-87DA-1F13C7B4CEC6}" type="datetime1">
              <a:rPr lang="de-DE" smtClean="0"/>
              <a:t>19.11.2018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BdP Musterveranstaltung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11F37-E403-4212-8973-081E8AB0D430}" type="slidenum">
              <a:rPr lang="de-DE" smtClean="0"/>
              <a:t>‹Nr.›</a:t>
            </a:fld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47" y="6489700"/>
            <a:ext cx="8455603" cy="25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215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3051">
          <p15:clr>
            <a:srgbClr val="C35E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E056-9793-4696-AE36-0EC00B26940B}" type="datetime1">
              <a:rPr lang="de-DE" smtClean="0"/>
              <a:t>19.11.2018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BdP Musterveranstaltung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11F37-E403-4212-8973-081E8AB0D4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2755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368300"/>
            <a:ext cx="7886700" cy="132556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CFA0-17FE-4215-BC80-4C95503505DC}" type="datetime1">
              <a:rPr lang="de-DE" smtClean="0"/>
              <a:t>19.11.2018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BdP Musterveranstaltung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11F37-E403-4212-8973-081E8AB0D4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915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90690"/>
            <a:ext cx="7886699" cy="4525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fld id="{28063D10-DE0C-4665-AF72-B1E9D2CFDA95}" type="datetime1">
              <a:rPr lang="de-DE" smtClean="0"/>
              <a:pPr/>
              <a:t>19.11.2018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8970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BdP Musterveranstaltung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897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fld id="{F8611F37-E403-4212-8973-081E8AB0D43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066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4" r:id="rId5"/>
    <p:sldLayoutId id="2147483672" r:id="rId6"/>
    <p:sldLayoutId id="2147483673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20000"/>
        </a:lnSpc>
        <a:spcBef>
          <a:spcPts val="1000"/>
        </a:spcBef>
        <a:buFont typeface="Aleo" panose="020F0502020204030203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leo" panose="020F0502020204030203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leo" panose="020F0502020204030203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leo" panose="020F0502020204030203" pitchFamily="34" charset="0"/>
        <a:buChar char="›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leo" panose="020F0502020204030203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orient="horz" pos="4088" userDrawn="1">
          <p15:clr>
            <a:srgbClr val="F26B43"/>
          </p15:clr>
        </p15:guide>
        <p15:guide id="3" pos="5534" userDrawn="1">
          <p15:clr>
            <a:srgbClr val="F26B43"/>
          </p15:clr>
        </p15:guide>
        <p15:guide id="4" pos="226" userDrawn="1">
          <p15:clr>
            <a:srgbClr val="F26B43"/>
          </p15:clr>
        </p15:guide>
        <p15:guide id="5" pos="396" userDrawn="1">
          <p15:clr>
            <a:srgbClr val="547EBF"/>
          </p15:clr>
        </p15:guide>
        <p15:guide id="6" orient="horz" pos="399" userDrawn="1">
          <p15:clr>
            <a:srgbClr val="547EBF"/>
          </p15:clr>
        </p15:guide>
        <p15:guide id="7" orient="horz" pos="3916" userDrawn="1">
          <p15:clr>
            <a:srgbClr val="547EBF"/>
          </p15:clr>
        </p15:guide>
        <p15:guide id="8" pos="5362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mailto:info@landesfahrt.d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9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3" y="627866"/>
            <a:ext cx="8426451" cy="5617634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58773" y="4972049"/>
            <a:ext cx="8426452" cy="151765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+mj-lt"/>
              </a:rPr>
              <a:t>Landesfahrt Ungarn 2018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tabLst>
                <a:tab pos="1617663" algn="l"/>
              </a:tabLst>
            </a:pPr>
            <a:r>
              <a:rPr lang="de-DE" sz="2400" dirty="0">
                <a:latin typeface="+mj-lt"/>
              </a:rPr>
              <a:t>Landesverband Hessen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6076316" y="0"/>
            <a:ext cx="2438398" cy="2112194"/>
            <a:chOff x="6076316" y="0"/>
            <a:chExt cx="2438398" cy="2112194"/>
          </a:xfrm>
        </p:grpSpPr>
        <p:sp>
          <p:nvSpPr>
            <p:cNvPr id="8" name="Rechteck 7"/>
            <p:cNvSpPr/>
            <p:nvPr userDrawn="1"/>
          </p:nvSpPr>
          <p:spPr>
            <a:xfrm>
              <a:off x="6104891" y="0"/>
              <a:ext cx="2409823" cy="1862136"/>
            </a:xfrm>
            <a:prstGeom prst="rect">
              <a:avLst/>
            </a:prstGeom>
            <a:solidFill>
              <a:srgbClr val="FECA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" name="Grafik 8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76316" y="1862137"/>
              <a:ext cx="2438398" cy="250057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3640" y="376683"/>
              <a:ext cx="2098672" cy="1322164"/>
            </a:xfrm>
            <a:prstGeom prst="rect">
              <a:avLst/>
            </a:prstGeom>
          </p:spPr>
        </p:pic>
      </p:grpSp>
      <p:pic>
        <p:nvPicPr>
          <p:cNvPr id="6" name="Grafik 5">
            <a:extLst>
              <a:ext uri="{FF2B5EF4-FFF2-40B4-BE49-F238E27FC236}">
                <a16:creationId xmlns:a16="http://schemas.microsoft.com/office/drawing/2014/main" id="{333DE0E0-3806-CB45-AEBB-BF5D641F44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13" y="0"/>
            <a:ext cx="1705292" cy="170529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76889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7729" y="3760631"/>
            <a:ext cx="5006601" cy="528794"/>
          </a:xfrm>
        </p:spPr>
        <p:txBody>
          <a:bodyPr/>
          <a:lstStyle/>
          <a:p>
            <a:r>
              <a:rPr lang="de-DE" dirty="0"/>
              <a:t>Kontaktinformationen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BdP</a:t>
            </a:r>
            <a:r>
              <a:rPr lang="de-DE" dirty="0"/>
              <a:t> Landesfahrt 2019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11F37-E403-4212-8973-081E8AB0D430}" type="slidenum">
              <a:rPr lang="de-DE" smtClean="0"/>
              <a:t>10</a:t>
            </a:fld>
            <a:endParaRPr lang="de-DE"/>
          </a:p>
        </p:txBody>
      </p:sp>
      <p:pic>
        <p:nvPicPr>
          <p:cNvPr id="18" name="Inhaltsplatzhalter 17">
            <a:extLst>
              <a:ext uri="{FF2B5EF4-FFF2-40B4-BE49-F238E27FC236}">
                <a16:creationId xmlns:a16="http://schemas.microsoft.com/office/drawing/2014/main" id="{D9152B7F-DB95-B14E-B8FA-EA83689A85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" t="32083" r="825" b="12145"/>
          <a:stretch/>
        </p:blipFill>
        <p:spPr>
          <a:xfrm>
            <a:off x="347729" y="425004"/>
            <a:ext cx="8448541" cy="3193959"/>
          </a:xfrm>
          <a:prstGeom prst="flowChartTerminator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060FD7A7-562F-9C41-A403-22F366CCCA66}"/>
              </a:ext>
            </a:extLst>
          </p:cNvPr>
          <p:cNvSpPr/>
          <p:nvPr/>
        </p:nvSpPr>
        <p:spPr>
          <a:xfrm>
            <a:off x="565028" y="4431093"/>
            <a:ext cx="8231241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0000"/>
                </a:solidFill>
              </a:rPr>
              <a:t>Stafü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Gruppenleitung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 err="1">
                <a:solidFill>
                  <a:srgbClr val="FF0000"/>
                </a:solidFill>
              </a:rPr>
              <a:t>Handynummer</a:t>
            </a:r>
            <a:r>
              <a:rPr lang="en-US" dirty="0">
                <a:solidFill>
                  <a:srgbClr val="FF0000"/>
                </a:solidFill>
              </a:rPr>
              <a:t>, Email, etc.)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Bei </a:t>
            </a:r>
            <a:r>
              <a:rPr lang="en-US" dirty="0" err="1">
                <a:solidFill>
                  <a:srgbClr val="000000"/>
                </a:solidFill>
              </a:rPr>
              <a:t>allgemeinen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Fragen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erreicht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ihr</a:t>
            </a:r>
            <a:r>
              <a:rPr lang="en-US" dirty="0">
                <a:solidFill>
                  <a:srgbClr val="000000"/>
                </a:solidFill>
              </a:rPr>
              <a:t> das </a:t>
            </a:r>
            <a:r>
              <a:rPr lang="en-US" dirty="0" err="1">
                <a:solidFill>
                  <a:srgbClr val="000000"/>
                </a:solidFill>
              </a:rPr>
              <a:t>Fahrtenteam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dirty="0">
                <a:solidFill>
                  <a:srgbClr val="000000"/>
                </a:solidFill>
                <a:hlinkClick r:id="rId4"/>
              </a:rPr>
              <a:t>info@landesfahrt.de</a:t>
            </a:r>
            <a:r>
              <a:rPr lang="en-US" dirty="0">
                <a:solidFill>
                  <a:srgbClr val="000000"/>
                </a:solidFill>
              </a:rPr>
              <a:t> und </a:t>
            </a:r>
            <a:r>
              <a:rPr lang="en-US" dirty="0" err="1">
                <a:solidFill>
                  <a:srgbClr val="000000"/>
                </a:solidFill>
              </a:rPr>
              <a:t>www.landesfahrt.de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22B09C3-2910-CD45-B7F5-F29712DD14A2}"/>
              </a:ext>
            </a:extLst>
          </p:cNvPr>
          <p:cNvSpPr txBox="1"/>
          <p:nvPr/>
        </p:nvSpPr>
        <p:spPr>
          <a:xfrm>
            <a:off x="6351651" y="3618963"/>
            <a:ext cx="2688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Das </a:t>
            </a:r>
            <a:r>
              <a:rPr lang="en-GB" sz="1400" dirty="0" err="1"/>
              <a:t>Landesfahrtenteam</a:t>
            </a:r>
            <a:endParaRPr lang="en-GB" sz="14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78FC905-5F47-C442-AA51-5F1031699C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9" y="6171965"/>
            <a:ext cx="632392" cy="63239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37374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358773" y="4713339"/>
            <a:ext cx="8426452" cy="177636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EAEF51A-9FF4-6B4A-955C-2567F67AE1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178130" y="2397970"/>
            <a:ext cx="8426450" cy="1779535"/>
          </a:xfrm>
        </p:spPr>
        <p:txBody>
          <a:bodyPr anchor="ctr">
            <a:normAutofit/>
          </a:bodyPr>
          <a:lstStyle/>
          <a:p>
            <a:r>
              <a:rPr lang="de-DE" sz="4800" dirty="0">
                <a:latin typeface="+mj-lt"/>
              </a:rPr>
              <a:t>Danke für eure </a:t>
            </a:r>
            <a:br>
              <a:rPr lang="de-DE" sz="4800" dirty="0">
                <a:latin typeface="+mj-lt"/>
              </a:rPr>
            </a:br>
            <a:r>
              <a:rPr lang="de-DE" sz="4800" dirty="0">
                <a:latin typeface="+mj-lt"/>
              </a:rPr>
              <a:t>Aufmerksamkeit!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6076316" y="0"/>
            <a:ext cx="2438398" cy="2112194"/>
            <a:chOff x="6076316" y="0"/>
            <a:chExt cx="2438398" cy="2112194"/>
          </a:xfrm>
        </p:grpSpPr>
        <p:sp>
          <p:nvSpPr>
            <p:cNvPr id="12" name="Rechteck 11"/>
            <p:cNvSpPr/>
            <p:nvPr userDrawn="1"/>
          </p:nvSpPr>
          <p:spPr>
            <a:xfrm>
              <a:off x="6104891" y="0"/>
              <a:ext cx="2409823" cy="1862136"/>
            </a:xfrm>
            <a:prstGeom prst="rect">
              <a:avLst/>
            </a:prstGeom>
            <a:solidFill>
              <a:srgbClr val="FECA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" name="Grafik 12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76316" y="1862137"/>
              <a:ext cx="2438398" cy="250057"/>
            </a:xfrm>
            <a:prstGeom prst="rect">
              <a:avLst/>
            </a:prstGeom>
          </p:spPr>
        </p:pic>
        <p:pic>
          <p:nvPicPr>
            <p:cNvPr id="14" name="Grafik 13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3640" y="376683"/>
              <a:ext cx="2098672" cy="1322164"/>
            </a:xfrm>
            <a:prstGeom prst="rect">
              <a:avLst/>
            </a:prstGeom>
          </p:spPr>
        </p:pic>
      </p:grpSp>
      <p:pic>
        <p:nvPicPr>
          <p:cNvPr id="10" name="Grafik 9">
            <a:extLst>
              <a:ext uri="{FF2B5EF4-FFF2-40B4-BE49-F238E27FC236}">
                <a16:creationId xmlns:a16="http://schemas.microsoft.com/office/drawing/2014/main" id="{E2608ED0-878F-2E4E-B3AD-604BCF39C3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3" y="0"/>
            <a:ext cx="1705292" cy="170529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74337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3805B538-ABE9-0842-85B2-28AA7536A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70" y="376518"/>
            <a:ext cx="8310459" cy="6113181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633414"/>
            <a:ext cx="3433296" cy="675594"/>
          </a:xfrm>
        </p:spPr>
        <p:txBody>
          <a:bodyPr/>
          <a:lstStyle/>
          <a:p>
            <a:r>
              <a:rPr lang="de-DE" dirty="0"/>
              <a:t>Das Fahrtenland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BdP</a:t>
            </a:r>
            <a:r>
              <a:rPr lang="de-DE" dirty="0"/>
              <a:t> Landesfahrt 2019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11F37-E403-4212-8973-081E8AB0D430}" type="slidenum">
              <a:rPr lang="de-DE" smtClean="0"/>
              <a:t>2</a:t>
            </a:fld>
            <a:endParaRPr lang="de-D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6F96BEC-2056-8542-A8FA-924FC964E8BD}"/>
              </a:ext>
            </a:extLst>
          </p:cNvPr>
          <p:cNvSpPr/>
          <p:nvPr/>
        </p:nvSpPr>
        <p:spPr>
          <a:xfrm rot="20547376">
            <a:off x="3753763" y="1548909"/>
            <a:ext cx="2712186" cy="11811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5B9048A-3A1E-6E47-A8E1-71DA56E6F8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9" y="6171965"/>
            <a:ext cx="632392" cy="63239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81117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58775" y="368300"/>
            <a:ext cx="7886700" cy="555625"/>
          </a:xfrm>
        </p:spPr>
        <p:txBody>
          <a:bodyPr/>
          <a:lstStyle/>
          <a:p>
            <a:r>
              <a:rPr lang="de-DE" dirty="0"/>
              <a:t>Unsere Fahrtengebiete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BdP</a:t>
            </a:r>
            <a:r>
              <a:rPr lang="de-DE" dirty="0"/>
              <a:t> Landesfahrt 2019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11F37-E403-4212-8973-081E8AB0D430}" type="slidenum">
              <a:rPr lang="de-DE" smtClean="0"/>
              <a:t>3</a:t>
            </a:fld>
            <a:endParaRPr lang="de-DE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9437204-2899-184A-A2CF-B5B736A85F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506" y="4394289"/>
            <a:ext cx="3003137" cy="200209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8C2A7A4D-CA0A-9F4D-B117-17232BA9FD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223" y="4933660"/>
            <a:ext cx="3051956" cy="203463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D061C863-3107-0D45-8C09-388E9BB256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3" r="9440"/>
          <a:stretch/>
        </p:blipFill>
        <p:spPr>
          <a:xfrm>
            <a:off x="5661764" y="3331762"/>
            <a:ext cx="3362416" cy="22172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981F7F9-1A18-3A4A-B2A8-0E77E3693D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763" y="1597079"/>
            <a:ext cx="3337940" cy="222529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C432E8C1-E18C-8447-8951-A9C7E4FBA4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11643"/>
            <a:ext cx="3028950" cy="20193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770A0FF-541A-A14D-8701-FD09F7D2F10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2" t="-4037" r="17590" b="14026"/>
          <a:stretch/>
        </p:blipFill>
        <p:spPr>
          <a:xfrm rot="5400000">
            <a:off x="3603015" y="2087734"/>
            <a:ext cx="2515416" cy="258943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5C246C69-D2DC-344C-BD2A-BF25783BCE4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928" y="766044"/>
            <a:ext cx="2504295" cy="166953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Rechteck 8"/>
          <p:cNvSpPr/>
          <p:nvPr/>
        </p:nvSpPr>
        <p:spPr>
          <a:xfrm>
            <a:off x="358775" y="1140402"/>
            <a:ext cx="3419612" cy="1203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90000" rIns="270000" bIns="90000" rtlCol="0" anchor="ctr"/>
          <a:lstStyle/>
          <a:p>
            <a:pPr>
              <a:lnSpc>
                <a:spcPct val="120000"/>
              </a:lnSpc>
            </a:pP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200" b="1" dirty="0" err="1">
                <a:solidFill>
                  <a:schemeClr val="tx1"/>
                </a:solidFill>
              </a:rPr>
              <a:t>Matra</a:t>
            </a:r>
            <a:r>
              <a:rPr lang="de-DE" sz="1200" b="1" dirty="0">
                <a:solidFill>
                  <a:schemeClr val="tx1"/>
                </a:solidFill>
              </a:rPr>
              <a:t> Gebirge</a:t>
            </a:r>
          </a:p>
          <a:p>
            <a:pPr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-bergig (höchster Berg Ungarns 1015 m)</a:t>
            </a:r>
          </a:p>
          <a:p>
            <a:pPr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-viele begehbare und gesicherte Höhlen</a:t>
            </a:r>
          </a:p>
          <a:p>
            <a:pPr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-höheres Schwierigkeitslevel</a:t>
            </a:r>
          </a:p>
        </p:txBody>
      </p:sp>
      <p:sp>
        <p:nvSpPr>
          <p:cNvPr id="10" name="Ellipse 9"/>
          <p:cNvSpPr/>
          <p:nvPr/>
        </p:nvSpPr>
        <p:spPr>
          <a:xfrm>
            <a:off x="99948" y="995424"/>
            <a:ext cx="467010" cy="467010"/>
          </a:xfrm>
          <a:prstGeom prst="ellipse">
            <a:avLst/>
          </a:prstGeom>
          <a:solidFill>
            <a:srgbClr val="1248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FECA16"/>
                </a:solidFill>
                <a:latin typeface="+mj-lt"/>
              </a:rPr>
              <a:t>1</a:t>
            </a:r>
          </a:p>
        </p:txBody>
      </p:sp>
      <p:sp>
        <p:nvSpPr>
          <p:cNvPr id="11" name="Rechteck 10"/>
          <p:cNvSpPr/>
          <p:nvPr/>
        </p:nvSpPr>
        <p:spPr>
          <a:xfrm>
            <a:off x="347393" y="2576172"/>
            <a:ext cx="3419612" cy="1203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90000" rIns="270000" bIns="90000" rtlCol="0" anchor="ctr"/>
          <a:lstStyle/>
          <a:p>
            <a:pPr>
              <a:lnSpc>
                <a:spcPct val="120000"/>
              </a:lnSpc>
            </a:pPr>
            <a:r>
              <a:rPr lang="de-DE" sz="1200" b="1" dirty="0" err="1">
                <a:solidFill>
                  <a:schemeClr val="tx1"/>
                </a:solidFill>
              </a:rPr>
              <a:t>Bükki</a:t>
            </a:r>
            <a:r>
              <a:rPr lang="de-DE" sz="1200" b="1" dirty="0">
                <a:solidFill>
                  <a:schemeClr val="tx1"/>
                </a:solidFill>
              </a:rPr>
              <a:t>-Nationalpark</a:t>
            </a:r>
          </a:p>
          <a:p>
            <a:pPr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-Berge und Höhlen</a:t>
            </a:r>
          </a:p>
          <a:p>
            <a:pPr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-Möglichkeit in zum Kanufahren auf der Theiß</a:t>
            </a:r>
          </a:p>
          <a:p>
            <a:pPr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-mittleres Schwierigkeitslevel</a:t>
            </a:r>
          </a:p>
        </p:txBody>
      </p:sp>
      <p:sp>
        <p:nvSpPr>
          <p:cNvPr id="12" name="Ellipse 11"/>
          <p:cNvSpPr/>
          <p:nvPr/>
        </p:nvSpPr>
        <p:spPr>
          <a:xfrm>
            <a:off x="89411" y="2426892"/>
            <a:ext cx="467010" cy="467010"/>
          </a:xfrm>
          <a:prstGeom prst="ellipse">
            <a:avLst/>
          </a:prstGeom>
          <a:solidFill>
            <a:srgbClr val="1248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FECA16"/>
                </a:solidFill>
                <a:latin typeface="+mj-lt"/>
              </a:rPr>
              <a:t>2</a:t>
            </a:r>
          </a:p>
        </p:txBody>
      </p:sp>
      <p:sp>
        <p:nvSpPr>
          <p:cNvPr id="13" name="Rechteck 12"/>
          <p:cNvSpPr/>
          <p:nvPr/>
        </p:nvSpPr>
        <p:spPr>
          <a:xfrm>
            <a:off x="349492" y="4006334"/>
            <a:ext cx="3415414" cy="1203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90000" rIns="270000" bIns="90000" rtlCol="0" anchor="ctr"/>
          <a:lstStyle/>
          <a:p>
            <a:pPr>
              <a:lnSpc>
                <a:spcPct val="120000"/>
              </a:lnSpc>
            </a:pPr>
            <a:r>
              <a:rPr lang="de-DE" sz="1200" b="1" dirty="0">
                <a:solidFill>
                  <a:schemeClr val="tx1"/>
                </a:solidFill>
              </a:rPr>
              <a:t>Donaudelta </a:t>
            </a:r>
          </a:p>
          <a:p>
            <a:pPr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-flache gut ausgebaute Wanderwege entlang der Donau</a:t>
            </a:r>
          </a:p>
          <a:p>
            <a:pPr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-einfaches Schwierigkeitslevel</a:t>
            </a:r>
          </a:p>
        </p:txBody>
      </p:sp>
      <p:sp>
        <p:nvSpPr>
          <p:cNvPr id="14" name="Ellipse 13"/>
          <p:cNvSpPr/>
          <p:nvPr/>
        </p:nvSpPr>
        <p:spPr>
          <a:xfrm>
            <a:off x="89411" y="3859572"/>
            <a:ext cx="467010" cy="467010"/>
          </a:xfrm>
          <a:prstGeom prst="ellipse">
            <a:avLst/>
          </a:prstGeom>
          <a:solidFill>
            <a:srgbClr val="1248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FECA16"/>
                </a:solidFill>
                <a:latin typeface="+mj-lt"/>
              </a:rPr>
              <a:t>3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8D1069D4-E44B-C44B-850C-460B42F21B53}"/>
              </a:ext>
            </a:extLst>
          </p:cNvPr>
          <p:cNvSpPr/>
          <p:nvPr/>
        </p:nvSpPr>
        <p:spPr>
          <a:xfrm>
            <a:off x="349492" y="5451847"/>
            <a:ext cx="3415414" cy="702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90000" rIns="270000" bIns="90000" rtlCol="0" anchor="ctr"/>
          <a:lstStyle/>
          <a:p>
            <a:pPr>
              <a:lnSpc>
                <a:spcPct val="120000"/>
              </a:lnSpc>
            </a:pPr>
            <a:r>
              <a:rPr lang="de-DE" sz="1200" b="1" dirty="0">
                <a:solidFill>
                  <a:schemeClr val="tx1"/>
                </a:solidFill>
              </a:rPr>
              <a:t>Budapest</a:t>
            </a:r>
          </a:p>
          <a:p>
            <a:pPr>
              <a:lnSpc>
                <a:spcPct val="120000"/>
              </a:lnSpc>
            </a:pPr>
            <a:r>
              <a:rPr lang="de-DE" sz="1200" dirty="0">
                <a:solidFill>
                  <a:schemeClr val="tx1"/>
                </a:solidFill>
              </a:rPr>
              <a:t>-Tagestrips nach Budapest sind aus allen Fahrtengebieten aus möglich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4B38F71F-EC20-8147-B8B6-4335DAE4B90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9" y="6171965"/>
            <a:ext cx="632392" cy="63239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69486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>
          <a:xfrm>
            <a:off x="4841874" y="1130300"/>
            <a:ext cx="3670301" cy="5357861"/>
          </a:xfrm>
        </p:spPr>
        <p:txBody>
          <a:bodyPr/>
          <a:lstStyle/>
          <a:p>
            <a:r>
              <a:rPr lang="de-DE" dirty="0"/>
              <a:t>Vom 05.08 bis 09.08 in der Nähe von Eger</a:t>
            </a:r>
          </a:p>
          <a:p>
            <a:r>
              <a:rPr lang="de-DE" dirty="0"/>
              <a:t>Trefft euch mit anderen Fahrtengruppen </a:t>
            </a:r>
          </a:p>
          <a:p>
            <a:r>
              <a:rPr lang="de-DE" dirty="0"/>
              <a:t>Kommt in Kontakt mit ungarischen Pfadfindern</a:t>
            </a:r>
          </a:p>
          <a:p>
            <a:r>
              <a:rPr lang="de-DE" dirty="0"/>
              <a:t>Nehmt am Lagerprogramm teil oder erholt euch einfach von der Fahrt</a:t>
            </a: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>
          <a:xfrm>
            <a:off x="3028950" y="6489701"/>
            <a:ext cx="3086100" cy="365125"/>
          </a:xfrm>
        </p:spPr>
        <p:txBody>
          <a:bodyPr/>
          <a:lstStyle/>
          <a:p>
            <a:r>
              <a:rPr lang="de-DE" dirty="0" err="1"/>
              <a:t>BdP</a:t>
            </a:r>
            <a:r>
              <a:rPr lang="de-DE" dirty="0"/>
              <a:t> Landesfahrt 2019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A1BECC4-87D0-5244-B432-A802DDB80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" y="2223515"/>
            <a:ext cx="4113047" cy="274203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F6C9D22-B665-6940-B42E-42CECFBB07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7" b="13762"/>
          <a:stretch/>
        </p:blipFill>
        <p:spPr>
          <a:xfrm>
            <a:off x="155521" y="442788"/>
            <a:ext cx="4177940" cy="202902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1DC8DB1-A356-7543-9EF5-0B65EC23BA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9"/>
          <a:stretch/>
        </p:blipFill>
        <p:spPr>
          <a:xfrm>
            <a:off x="765451" y="3999916"/>
            <a:ext cx="4073247" cy="2488245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843463" y="633413"/>
            <a:ext cx="2014537" cy="360000"/>
          </a:xfrm>
        </p:spPr>
        <p:txBody>
          <a:bodyPr>
            <a:normAutofit fontScale="90000"/>
          </a:bodyPr>
          <a:lstStyle/>
          <a:p>
            <a:r>
              <a:rPr lang="de-DE"/>
              <a:t>Abschlusslager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>
          <a:xfrm>
            <a:off x="6457950" y="6489701"/>
            <a:ext cx="2057400" cy="365125"/>
          </a:xfrm>
        </p:spPr>
        <p:txBody>
          <a:bodyPr/>
          <a:lstStyle/>
          <a:p>
            <a:fld id="{F8611F37-E403-4212-8973-081E8AB0D430}" type="slidenum">
              <a:rPr lang="de-DE" smtClean="0"/>
              <a:t>4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96A87E3-1E75-EE4F-B9A0-45EE70CAC8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9" y="6171965"/>
            <a:ext cx="632392" cy="63239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50366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An- und Abreise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>
          <a:xfrm>
            <a:off x="358776" y="1694654"/>
            <a:ext cx="4000500" cy="271832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Gemeinsam in Reisebussen</a:t>
            </a:r>
          </a:p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</a:rPr>
              <a:t>Abfahrtsort Stamm: </a:t>
            </a:r>
          </a:p>
          <a:p>
            <a:pPr marL="0" indent="0">
              <a:buNone/>
            </a:pPr>
            <a:r>
              <a:rPr lang="de-DE" dirty="0"/>
              <a:t>Abfahrtszeit: </a:t>
            </a:r>
            <a:r>
              <a:rPr lang="de-DE" dirty="0">
                <a:solidFill>
                  <a:srgbClr val="FF0000"/>
                </a:solidFill>
              </a:rPr>
              <a:t>hier eure individuelle Abfahrtszeit hinschreiben </a:t>
            </a:r>
            <a:r>
              <a:rPr lang="de-DE" dirty="0"/>
              <a:t>(20.07.2019)</a:t>
            </a:r>
          </a:p>
          <a:p>
            <a:pPr marL="0" indent="0">
              <a:buNone/>
            </a:pPr>
            <a:r>
              <a:rPr lang="de-DE" dirty="0"/>
              <a:t>Ausstiegspunkt: </a:t>
            </a:r>
            <a:r>
              <a:rPr lang="de-DE" dirty="0" err="1">
                <a:solidFill>
                  <a:srgbClr val="FF0000"/>
                </a:solidFill>
              </a:rPr>
              <a:t>Györ</a:t>
            </a:r>
            <a:r>
              <a:rPr lang="de-DE" dirty="0">
                <a:solidFill>
                  <a:srgbClr val="FF0000"/>
                </a:solidFill>
              </a:rPr>
              <a:t>, Budapest, Eger, Miskolc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Gemeinsam in Reisebussen</a:t>
            </a:r>
          </a:p>
          <a:p>
            <a:pPr marL="0" indent="0">
              <a:buNone/>
            </a:pPr>
            <a:r>
              <a:rPr lang="de-DE" dirty="0"/>
              <a:t>Abfahrtsort: Lagerplatz Eger</a:t>
            </a:r>
          </a:p>
          <a:p>
            <a:pPr marL="0" indent="0">
              <a:buNone/>
            </a:pPr>
            <a:r>
              <a:rPr lang="de-DE" dirty="0"/>
              <a:t>Abfahrtszeit: am Nachmittag (09.08.2019)</a:t>
            </a:r>
          </a:p>
          <a:p>
            <a:pPr marL="0" indent="0">
              <a:buNone/>
            </a:pPr>
            <a:r>
              <a:rPr lang="de-DE" dirty="0"/>
              <a:t>Ankunftspunkt Busse: </a:t>
            </a:r>
            <a:r>
              <a:rPr lang="de-DE" dirty="0">
                <a:solidFill>
                  <a:srgbClr val="FF0000"/>
                </a:solidFill>
              </a:rPr>
              <a:t>Frankfurt und Kassel</a:t>
            </a:r>
          </a:p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</a:rPr>
              <a:t>Ankunftsort Stamm:</a:t>
            </a:r>
          </a:p>
          <a:p>
            <a:pPr marL="0" indent="0">
              <a:buNone/>
            </a:pPr>
            <a:r>
              <a:rPr lang="de-DE" dirty="0"/>
              <a:t>Ankunft (voraussichtlich): früher Morgen (10.08.2019)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58775" y="1336539"/>
            <a:ext cx="2879725" cy="358115"/>
          </a:xfrm>
        </p:spPr>
        <p:txBody>
          <a:bodyPr/>
          <a:lstStyle/>
          <a:p>
            <a:r>
              <a:rPr lang="de-DE" dirty="0"/>
              <a:t>Anreise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4784724" y="1336539"/>
            <a:ext cx="2978152" cy="358115"/>
          </a:xfrm>
        </p:spPr>
        <p:txBody>
          <a:bodyPr/>
          <a:lstStyle/>
          <a:p>
            <a:r>
              <a:rPr lang="de-DE" dirty="0"/>
              <a:t>Abreise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BdP</a:t>
            </a:r>
            <a:r>
              <a:rPr lang="de-DE" dirty="0"/>
              <a:t> Landesfahrt 2019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11F37-E403-4212-8973-081E8AB0D430}" type="slidenum">
              <a:rPr lang="de-DE" smtClean="0"/>
              <a:t>5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4931F27-B1BD-144F-9587-58F338223A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9" y="6171965"/>
            <a:ext cx="632392" cy="63239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23799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58775" y="368300"/>
            <a:ext cx="7886700" cy="555625"/>
          </a:xfrm>
        </p:spPr>
        <p:txBody>
          <a:bodyPr/>
          <a:lstStyle/>
          <a:p>
            <a:r>
              <a:rPr lang="de-DE" dirty="0"/>
              <a:t>Kosten und Stornobedingungen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BdP</a:t>
            </a:r>
            <a:r>
              <a:rPr lang="de-DE" dirty="0"/>
              <a:t> Landesfahrt 2019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11F37-E403-4212-8973-081E8AB0D430}" type="slidenum">
              <a:rPr lang="de-DE" smtClean="0"/>
              <a:t>6</a:t>
            </a:fld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358775" y="1318661"/>
            <a:ext cx="8426450" cy="1203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90000" rIns="270000" bIns="90000" rtlCol="0" anchor="ctr"/>
          <a:lstStyle/>
          <a:p>
            <a:pPr>
              <a:lnSpc>
                <a:spcPct val="120000"/>
              </a:lnSpc>
            </a:pPr>
            <a:r>
              <a:rPr lang="de-DE" sz="1600" dirty="0">
                <a:solidFill>
                  <a:schemeClr val="tx1"/>
                </a:solidFill>
              </a:rPr>
              <a:t>Kosten Landesbeitrag: </a:t>
            </a:r>
            <a:r>
              <a:rPr lang="de-DE" sz="1600" b="1" dirty="0">
                <a:solidFill>
                  <a:schemeClr val="tx1"/>
                </a:solidFill>
              </a:rPr>
              <a:t>125 € </a:t>
            </a:r>
            <a:r>
              <a:rPr lang="de-DE" sz="1600" b="1">
                <a:solidFill>
                  <a:schemeClr val="tx1"/>
                </a:solidFill>
              </a:rPr>
              <a:t>(Geschwisterkinder: 110€)</a:t>
            </a:r>
            <a:endParaRPr lang="de-DE" sz="1600" b="1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de-DE" sz="1600" dirty="0">
                <a:solidFill>
                  <a:schemeClr val="tx1"/>
                </a:solidFill>
              </a:rPr>
              <a:t>Aus: 90€ Buskosten, 35 € Material-, Logistik- und Programmkosten Abschlusslager</a:t>
            </a:r>
            <a:r>
              <a:rPr lang="de-DE" sz="1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Ellipse 9"/>
          <p:cNvSpPr/>
          <p:nvPr/>
        </p:nvSpPr>
        <p:spPr>
          <a:xfrm>
            <a:off x="99948" y="1226853"/>
            <a:ext cx="467010" cy="467010"/>
          </a:xfrm>
          <a:prstGeom prst="ellipse">
            <a:avLst/>
          </a:prstGeom>
          <a:solidFill>
            <a:srgbClr val="1248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FECA16"/>
                </a:solidFill>
                <a:latin typeface="+mj-lt"/>
              </a:rPr>
              <a:t>1</a:t>
            </a:r>
          </a:p>
        </p:txBody>
      </p:sp>
      <p:sp>
        <p:nvSpPr>
          <p:cNvPr id="11" name="Rechteck 10"/>
          <p:cNvSpPr/>
          <p:nvPr/>
        </p:nvSpPr>
        <p:spPr>
          <a:xfrm>
            <a:off x="358775" y="2897631"/>
            <a:ext cx="8426450" cy="1203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90000" rIns="270000" bIns="90000" rtlCol="0" anchor="ctr"/>
          <a:lstStyle/>
          <a:p>
            <a:pPr>
              <a:lnSpc>
                <a:spcPct val="120000"/>
              </a:lnSpc>
            </a:pPr>
            <a:r>
              <a:rPr lang="de-DE" sz="1600" dirty="0">
                <a:solidFill>
                  <a:schemeClr val="tx1"/>
                </a:solidFill>
              </a:rPr>
              <a:t>Kosten </a:t>
            </a:r>
            <a:r>
              <a:rPr lang="de-DE" sz="1600">
                <a:solidFill>
                  <a:schemeClr val="tx1"/>
                </a:solidFill>
              </a:rPr>
              <a:t>Stamm:  </a:t>
            </a:r>
            <a:r>
              <a:rPr lang="de-DE" sz="1600">
                <a:solidFill>
                  <a:srgbClr val="FF0000"/>
                </a:solidFill>
              </a:rPr>
              <a:t>HIER EURE INDIVIDUELLE KALKULATION EINTRAGEN</a:t>
            </a:r>
            <a:r>
              <a:rPr lang="de-DE" sz="1600">
                <a:solidFill>
                  <a:schemeClr val="tx1"/>
                </a:solidFill>
              </a:rPr>
              <a:t> 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99948" y="2805823"/>
            <a:ext cx="467010" cy="467010"/>
          </a:xfrm>
          <a:prstGeom prst="ellipse">
            <a:avLst/>
          </a:prstGeom>
          <a:solidFill>
            <a:srgbClr val="1248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FECA16"/>
                </a:solidFill>
                <a:latin typeface="+mj-lt"/>
              </a:rPr>
              <a:t>2</a:t>
            </a:r>
          </a:p>
        </p:txBody>
      </p:sp>
      <p:sp>
        <p:nvSpPr>
          <p:cNvPr id="13" name="Rechteck 12"/>
          <p:cNvSpPr/>
          <p:nvPr/>
        </p:nvSpPr>
        <p:spPr>
          <a:xfrm>
            <a:off x="358775" y="4476600"/>
            <a:ext cx="8426450" cy="1203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90000" rIns="270000" bIns="90000" rtlCol="0" anchor="ctr"/>
          <a:lstStyle/>
          <a:p>
            <a:pPr>
              <a:lnSpc>
                <a:spcPct val="120000"/>
              </a:lnSpc>
            </a:pPr>
            <a:r>
              <a:rPr lang="de-DE" sz="1600" dirty="0">
                <a:solidFill>
                  <a:schemeClr val="tx1"/>
                </a:solidFill>
              </a:rPr>
              <a:t>Stornobedingungen (LV): bis 21.12. kostenfrei</a:t>
            </a:r>
          </a:p>
          <a:p>
            <a:pPr>
              <a:lnSpc>
                <a:spcPct val="120000"/>
              </a:lnSpc>
            </a:pPr>
            <a:r>
              <a:rPr lang="de-DE" sz="1600" dirty="0">
                <a:solidFill>
                  <a:schemeClr val="tx1"/>
                </a:solidFill>
              </a:rPr>
              <a:t>Ab 21.12.: a) Keine Kosten wenn Ersatzperson gefunden wird</a:t>
            </a:r>
          </a:p>
          <a:p>
            <a:pPr>
              <a:lnSpc>
                <a:spcPct val="120000"/>
              </a:lnSpc>
            </a:pPr>
            <a:r>
              <a:rPr lang="de-DE" sz="1600" dirty="0">
                <a:solidFill>
                  <a:schemeClr val="tx1"/>
                </a:solidFill>
              </a:rPr>
              <a:t>b) 90€ werden für den Bus einbehalten</a:t>
            </a:r>
          </a:p>
        </p:txBody>
      </p:sp>
      <p:sp>
        <p:nvSpPr>
          <p:cNvPr id="14" name="Ellipse 13"/>
          <p:cNvSpPr/>
          <p:nvPr/>
        </p:nvSpPr>
        <p:spPr>
          <a:xfrm>
            <a:off x="99948" y="4384792"/>
            <a:ext cx="467010" cy="467010"/>
          </a:xfrm>
          <a:prstGeom prst="ellipse">
            <a:avLst/>
          </a:prstGeom>
          <a:solidFill>
            <a:srgbClr val="1248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FECA16"/>
                </a:solidFill>
                <a:latin typeface="+mj-lt"/>
              </a:rPr>
              <a:t>3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97" y="2524201"/>
            <a:ext cx="8455603" cy="259834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97" y="4098185"/>
            <a:ext cx="8455603" cy="259834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96" y="5687145"/>
            <a:ext cx="8455603" cy="25983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9984C1FD-7E46-0D47-9C2F-F6DBA69A2D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9" y="6171965"/>
            <a:ext cx="632392" cy="63239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03006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58775" y="368300"/>
            <a:ext cx="7886700" cy="555625"/>
          </a:xfrm>
        </p:spPr>
        <p:txBody>
          <a:bodyPr/>
          <a:lstStyle/>
          <a:p>
            <a:r>
              <a:rPr lang="de-DE" dirty="0"/>
              <a:t>Versicherung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BdP</a:t>
            </a:r>
            <a:r>
              <a:rPr lang="de-DE" dirty="0"/>
              <a:t> Landesfahrt 2019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11F37-E403-4212-8973-081E8AB0D430}" type="slidenum">
              <a:rPr lang="de-DE" smtClean="0"/>
              <a:t>7</a:t>
            </a:fld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358775" y="1318661"/>
            <a:ext cx="8426450" cy="1203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90000" rIns="270000" bIns="90000" rtlCol="0" anchor="ctr"/>
          <a:lstStyle/>
          <a:p>
            <a:pPr>
              <a:lnSpc>
                <a:spcPct val="120000"/>
              </a:lnSpc>
            </a:pPr>
            <a:r>
              <a:rPr lang="de-DE" sz="1600" b="1" dirty="0">
                <a:solidFill>
                  <a:schemeClr val="tx1"/>
                </a:solidFill>
              </a:rPr>
              <a:t>Krankenversicherung</a:t>
            </a:r>
          </a:p>
          <a:p>
            <a:pPr>
              <a:lnSpc>
                <a:spcPct val="120000"/>
              </a:lnSpc>
            </a:pPr>
            <a:r>
              <a:rPr lang="de-DE" sz="1400" dirty="0">
                <a:solidFill>
                  <a:schemeClr val="tx1"/>
                </a:solidFill>
              </a:rPr>
              <a:t>Gesetzliche und Private Krankenversicherungen übernehmen die Behandlung in der EU</a:t>
            </a:r>
          </a:p>
          <a:p>
            <a:pPr>
              <a:lnSpc>
                <a:spcPct val="120000"/>
              </a:lnSpc>
            </a:pP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99948" y="1226853"/>
            <a:ext cx="467010" cy="467010"/>
          </a:xfrm>
          <a:prstGeom prst="ellipse">
            <a:avLst/>
          </a:prstGeom>
          <a:solidFill>
            <a:srgbClr val="1248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FECA16"/>
                </a:solidFill>
                <a:latin typeface="+mj-lt"/>
              </a:rPr>
              <a:t>1</a:t>
            </a:r>
          </a:p>
        </p:txBody>
      </p:sp>
      <p:sp>
        <p:nvSpPr>
          <p:cNvPr id="11" name="Rechteck 10"/>
          <p:cNvSpPr/>
          <p:nvPr/>
        </p:nvSpPr>
        <p:spPr>
          <a:xfrm>
            <a:off x="358775" y="2897631"/>
            <a:ext cx="8426450" cy="1203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90000" rIns="270000" bIns="90000" rtlCol="0" anchor="ctr"/>
          <a:lstStyle/>
          <a:p>
            <a:pPr>
              <a:lnSpc>
                <a:spcPct val="120000"/>
              </a:lnSpc>
            </a:pPr>
            <a:r>
              <a:rPr lang="de-DE" sz="1600" b="1" dirty="0">
                <a:solidFill>
                  <a:schemeClr val="tx1"/>
                </a:solidFill>
              </a:rPr>
              <a:t>Haftpflichtversicherung</a:t>
            </a:r>
          </a:p>
          <a:p>
            <a:pPr>
              <a:lnSpc>
                <a:spcPct val="120000"/>
              </a:lnSpc>
            </a:pPr>
            <a:r>
              <a:rPr lang="de-DE" sz="1600" dirty="0">
                <a:solidFill>
                  <a:schemeClr val="tx1"/>
                </a:solidFill>
              </a:rPr>
              <a:t>Die </a:t>
            </a:r>
            <a:r>
              <a:rPr lang="de-DE" sz="1600" dirty="0" err="1">
                <a:solidFill>
                  <a:schemeClr val="tx1"/>
                </a:solidFill>
              </a:rPr>
              <a:t>BdP</a:t>
            </a:r>
            <a:r>
              <a:rPr lang="de-DE" sz="1600" dirty="0">
                <a:solidFill>
                  <a:schemeClr val="tx1"/>
                </a:solidFill>
              </a:rPr>
              <a:t>-Versicherung greift, falls die private Versicherung nicht trägt</a:t>
            </a:r>
          </a:p>
          <a:p>
            <a:pPr>
              <a:lnSpc>
                <a:spcPct val="120000"/>
              </a:lnSpc>
            </a:pPr>
            <a:r>
              <a:rPr lang="de-DE" sz="1600" dirty="0">
                <a:solidFill>
                  <a:schemeClr val="tx1"/>
                </a:solidFill>
              </a:rPr>
              <a:t>jedoch: zuallererst muss der Schaden der privaten Versicherung gemeldet werden</a:t>
            </a:r>
          </a:p>
        </p:txBody>
      </p:sp>
      <p:sp>
        <p:nvSpPr>
          <p:cNvPr id="12" name="Ellipse 11"/>
          <p:cNvSpPr/>
          <p:nvPr/>
        </p:nvSpPr>
        <p:spPr>
          <a:xfrm>
            <a:off x="99948" y="2805823"/>
            <a:ext cx="467010" cy="467010"/>
          </a:xfrm>
          <a:prstGeom prst="ellipse">
            <a:avLst/>
          </a:prstGeom>
          <a:solidFill>
            <a:srgbClr val="1248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FECA16"/>
                </a:solidFill>
                <a:latin typeface="+mj-lt"/>
              </a:rPr>
              <a:t>2</a:t>
            </a:r>
          </a:p>
        </p:txBody>
      </p:sp>
      <p:sp>
        <p:nvSpPr>
          <p:cNvPr id="13" name="Rechteck 12"/>
          <p:cNvSpPr/>
          <p:nvPr/>
        </p:nvSpPr>
        <p:spPr>
          <a:xfrm>
            <a:off x="358775" y="4476600"/>
            <a:ext cx="8426450" cy="1203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90000" rIns="270000" bIns="90000" rtlCol="0" anchor="ctr"/>
          <a:lstStyle/>
          <a:p>
            <a:pPr>
              <a:lnSpc>
                <a:spcPct val="120000"/>
              </a:lnSpc>
            </a:pPr>
            <a:r>
              <a:rPr lang="de-DE" sz="1600" b="1" dirty="0">
                <a:solidFill>
                  <a:srgbClr val="FF0000"/>
                </a:solidFill>
              </a:rPr>
              <a:t>Weitere Zusatzversicherungen</a:t>
            </a:r>
            <a:r>
              <a:rPr lang="de-DE" sz="1600" dirty="0">
                <a:solidFill>
                  <a:srgbClr val="FF0000"/>
                </a:solidFill>
              </a:rPr>
              <a:t> (müssen individuell abgeschlossen werden) </a:t>
            </a:r>
            <a:r>
              <a:rPr lang="de-DE" sz="1600" b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de-DE" sz="1600" dirty="0">
                <a:solidFill>
                  <a:srgbClr val="FF0000"/>
                </a:solidFill>
              </a:rPr>
              <a:t>Versicherung für Rücktransport im Krankheitsfall</a:t>
            </a:r>
          </a:p>
          <a:p>
            <a:pPr>
              <a:lnSpc>
                <a:spcPct val="120000"/>
              </a:lnSpc>
            </a:pPr>
            <a:r>
              <a:rPr lang="de-DE" sz="1600" dirty="0">
                <a:solidFill>
                  <a:srgbClr val="FF0000"/>
                </a:solidFill>
              </a:rPr>
              <a:t>Auslandshaftpflichtversicherung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99948" y="4384792"/>
            <a:ext cx="467010" cy="467010"/>
          </a:xfrm>
          <a:prstGeom prst="ellipse">
            <a:avLst/>
          </a:prstGeom>
          <a:solidFill>
            <a:srgbClr val="1248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FECA16"/>
                </a:solidFill>
                <a:latin typeface="+mj-lt"/>
              </a:rPr>
              <a:t>3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97" y="2524201"/>
            <a:ext cx="8455603" cy="259834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97" y="4098185"/>
            <a:ext cx="8455603" cy="259834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96" y="5687145"/>
            <a:ext cx="8455603" cy="25983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6C55E304-7CB9-C643-922D-791683064A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9" y="6171965"/>
            <a:ext cx="632392" cy="63239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94088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4" y="633414"/>
            <a:ext cx="5006601" cy="675593"/>
          </a:xfrm>
        </p:spPr>
        <p:txBody>
          <a:bodyPr/>
          <a:lstStyle/>
          <a:p>
            <a:r>
              <a:rPr lang="de-DE" dirty="0"/>
              <a:t>Medizinische Informationen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Weitgehend hohe medizinische Standards</a:t>
            </a:r>
          </a:p>
          <a:p>
            <a:r>
              <a:rPr lang="de-DE" dirty="0"/>
              <a:t>Größere Städte: moderne Krankenhäuser</a:t>
            </a:r>
          </a:p>
          <a:p>
            <a:r>
              <a:rPr lang="de-DE" dirty="0"/>
              <a:t>Kleinere Städte: Ärzte und Gemeindekrankenhäuser (evtl. Sprachprobleme)</a:t>
            </a:r>
          </a:p>
          <a:p>
            <a:r>
              <a:rPr lang="de-DE" dirty="0"/>
              <a:t>FSME- und Borreliose- Gebiete</a:t>
            </a:r>
            <a:r>
              <a:rPr lang="de-DE" dirty="0">
                <a:sym typeface="Wingdings" pitchFamily="2" charset="2"/>
              </a:rPr>
              <a:t> unbedingt Impfungen überprüfen</a:t>
            </a:r>
            <a:r>
              <a:rPr lang="de-DE" dirty="0"/>
              <a:t> </a:t>
            </a:r>
            <a:endParaRPr lang="de-DE" dirty="0">
              <a:sym typeface="Wingdings" pitchFamily="2" charset="2"/>
            </a:endParaRPr>
          </a:p>
          <a:p>
            <a:r>
              <a:rPr lang="de-DE" dirty="0">
                <a:sym typeface="Wingdings" pitchFamily="2" charset="2"/>
              </a:rPr>
              <a:t>Teilweise sehr heiße Tage</a:t>
            </a:r>
          </a:p>
          <a:p>
            <a:r>
              <a:rPr lang="de-DE" dirty="0">
                <a:sym typeface="Wingdings" pitchFamily="2" charset="2"/>
              </a:rPr>
              <a:t>Viele Trinkwasserbrunnen am Wegesrand</a:t>
            </a:r>
          </a:p>
          <a:p>
            <a:r>
              <a:rPr lang="de-DE" dirty="0">
                <a:sym typeface="Wingdings" pitchFamily="2" charset="2"/>
              </a:rPr>
              <a:t>Notfalltelefon des Teams 24/7 erreichbar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BdP</a:t>
            </a:r>
            <a:r>
              <a:rPr lang="de-DE" dirty="0"/>
              <a:t> Landesfahrt 2019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11F37-E403-4212-8973-081E8AB0D430}" type="slidenum">
              <a:rPr lang="de-DE" smtClean="0"/>
              <a:t>8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58CA57D-AD0D-4843-BD4C-265E357F11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9" y="6171965"/>
            <a:ext cx="632392" cy="63239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74447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4" y="633414"/>
            <a:ext cx="5006601" cy="528794"/>
          </a:xfrm>
        </p:spPr>
        <p:txBody>
          <a:bodyPr/>
          <a:lstStyle/>
          <a:p>
            <a:r>
              <a:rPr lang="de-DE" dirty="0"/>
              <a:t>Zeitstahl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BdP</a:t>
            </a:r>
            <a:r>
              <a:rPr lang="de-DE" dirty="0"/>
              <a:t> Landesfahrt 2019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11F37-E403-4212-8973-081E8AB0D430}" type="slidenum">
              <a:rPr lang="de-DE" smtClean="0"/>
              <a:t>9</a:t>
            </a:fld>
            <a:endParaRPr lang="de-DE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92676E32-DD22-6F46-8B66-4CE9294C1B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4" r="28340" b="-1"/>
          <a:stretch/>
        </p:blipFill>
        <p:spPr>
          <a:xfrm>
            <a:off x="5595895" y="355517"/>
            <a:ext cx="3194802" cy="4633912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8F4A622D-C89F-2841-8A81-AF2A187563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5156783"/>
              </p:ext>
            </p:extLst>
          </p:nvPr>
        </p:nvGraphicFramePr>
        <p:xfrm>
          <a:off x="358773" y="1309007"/>
          <a:ext cx="7819312" cy="5180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C19AF66F-F16B-3842-A89C-65AB8F6FA6C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9" y="6171965"/>
            <a:ext cx="632392" cy="63239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86341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dP CorporateDesign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dP CorporateDesign">
      <a:majorFont>
        <a:latin typeface="Immenhausen"/>
        <a:ea typeface=""/>
        <a:cs typeface=""/>
      </a:majorFont>
      <a:minorFont>
        <a:latin typeface="Aleo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dP_CorporateDesign_Powerpoint_V1.potx" id="{3F467E31-E796-47F6-BE94-37121ECBD284}" vid="{3EB6B591-5477-403C-B2C0-0000F2501E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600</Words>
  <Application>Microsoft Office PowerPoint</Application>
  <PresentationFormat>Bildschirmpräsentation (4:3)</PresentationFormat>
  <Paragraphs>115</Paragraphs>
  <Slides>11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Aleo</vt:lpstr>
      <vt:lpstr>Aleo Light</vt:lpstr>
      <vt:lpstr>Arial</vt:lpstr>
      <vt:lpstr>Calibri</vt:lpstr>
      <vt:lpstr>Immenhausen</vt:lpstr>
      <vt:lpstr>Wingdings</vt:lpstr>
      <vt:lpstr>Office Theme</vt:lpstr>
      <vt:lpstr>Landesfahrt Ungarn 2018</vt:lpstr>
      <vt:lpstr>Das Fahrtenland</vt:lpstr>
      <vt:lpstr>Unsere Fahrtengebiete</vt:lpstr>
      <vt:lpstr>Abschlusslager</vt:lpstr>
      <vt:lpstr>An- und Abreise</vt:lpstr>
      <vt:lpstr>Kosten und Stornobedingungen</vt:lpstr>
      <vt:lpstr>Versicherung</vt:lpstr>
      <vt:lpstr>Medizinische Informationen</vt:lpstr>
      <vt:lpstr>Zeitstahl</vt:lpstr>
      <vt:lpstr>Kontaktinformationen</vt:lpstr>
      <vt:lpstr>Danke für eure  Aufmerksamkeit!</vt:lpstr>
    </vt:vector>
  </TitlesOfParts>
  <Manager>Bundesamt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Tipps &amp; Tricks zur Powerpoint-Vorlage</dc:title>
  <dc:creator>Ein Microsoft Office-Anwender</dc:creator>
  <cp:lastModifiedBy>Holger</cp:lastModifiedBy>
  <cp:revision>40</cp:revision>
  <cp:lastPrinted>2015-07-02T11:49:01Z</cp:lastPrinted>
  <dcterms:created xsi:type="dcterms:W3CDTF">2015-07-02T11:47:32Z</dcterms:created>
  <dcterms:modified xsi:type="dcterms:W3CDTF">2018-11-19T18:11:55Z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1.0</vt:lpwstr>
  </property>
</Properties>
</file>